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58" r:id="rId5"/>
    <p:sldId id="259" r:id="rId6"/>
    <p:sldId id="260" r:id="rId7"/>
    <p:sldId id="261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588" y="114"/>
      </p:cViewPr>
      <p:guideLst>
        <p:guide orient="horz" pos="30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1안 짠테크 서사형 — 아이돌의 분모자 재테크 — 셀럽의 의외성(근검절약)으로 제품을 '현명한 소비의 정답'으로 포지셔닝. 웃음보다 납득 — 다큐 톤, 사실 전달형 자막.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2안 예능 밈형 — 고기 다 굽는 애의 냉장고 — 팬덤 케미 밈으로 도달·공유를 벌고, 제품은 "이거는 뭘까요?"의 정답으로 스치듯 등장. 브랜드 개입 흔적 제로 — 오가닉 전용.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3안 공감 인터뷰형 — 요즘 뭐 시켜 먹어요? — 붙잡는 건 에스파가 아니라 공감. 먹스타일에 나/친구를 대입하게 만들고, 대화의 결론이 마라샹궈로 귀결 — 저장·친구 태그 유도.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4안 퍼포먼스 광고형 — 냉장고에서 이게 나옴 — 3초 안에 제품 각인 → 근검절약 밈으로 체류 → '십오분' 대사로 간편함 베네핏 클로징. 유료 집행 메인 소재, CTA 오버레이 가능.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7B367D-26DA-0451-22BC-124DDE5CAD28}"/>
              </a:ext>
            </a:extLst>
          </p:cNvPr>
          <p:cNvSpPr txBox="1"/>
          <p:nvPr/>
        </p:nvSpPr>
        <p:spPr>
          <a:xfrm>
            <a:off x="702366" y="2219622"/>
            <a:ext cx="1115833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ko-KR" altLang="ko-KR" sz="5000" b="1" i="0" u="none" strike="noStrike" dirty="0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[</a:t>
            </a:r>
            <a:r>
              <a:rPr lang="ko-KR" altLang="ko-KR" sz="5000" b="1" i="0" u="none" strike="noStrike" dirty="0" err="1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차오차이</a:t>
            </a:r>
            <a:r>
              <a:rPr lang="ko-KR" altLang="ko-KR" sz="5000" b="1" i="0" u="none" strike="noStrike" dirty="0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] </a:t>
            </a:r>
            <a:endParaRPr lang="ko-KR" altLang="ko-KR" b="0" dirty="0">
              <a:effectLst/>
            </a:endParaRPr>
          </a:p>
          <a:p>
            <a:pPr algn="ctr" rtl="0">
              <a:buNone/>
            </a:pPr>
            <a:r>
              <a:rPr lang="ko-KR" altLang="ko-KR" sz="5000" b="1" i="0" u="none" strike="noStrike" dirty="0" err="1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마라샹궈</a:t>
            </a:r>
            <a:r>
              <a:rPr lang="ko-KR" altLang="ko-KR" sz="5000" b="1" i="0" u="none" strike="noStrike" dirty="0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ko-KR" sz="5000" b="1" i="0" u="none" strike="noStrike" dirty="0" err="1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소스_윈터</a:t>
            </a:r>
            <a:r>
              <a:rPr lang="ko-KR" altLang="ko-KR" sz="5000" b="1" i="0" u="none" strike="noStrike" dirty="0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ko-KR" sz="5000" b="1" i="0" u="none" strike="noStrike" dirty="0" err="1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냉부</a:t>
            </a:r>
            <a:endParaRPr lang="ko-KR" altLang="ko-KR" b="0" dirty="0">
              <a:effectLst/>
            </a:endParaRPr>
          </a:p>
          <a:p>
            <a:pPr algn="ctr" rtl="0">
              <a:buNone/>
            </a:pPr>
            <a:r>
              <a:rPr lang="ko-KR" altLang="ko-KR" sz="5000" b="1" i="0" u="none" strike="noStrike" dirty="0" err="1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메가드롭</a:t>
            </a:r>
            <a:r>
              <a:rPr lang="ko-KR" altLang="ko-KR" sz="5000" b="1" i="0" u="none" strike="noStrike" dirty="0">
                <a:solidFill>
                  <a:srgbClr val="595959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기획안 </a:t>
            </a:r>
            <a:endParaRPr lang="ko-KR" altLang="ko-KR" b="0" dirty="0">
              <a:effectLst/>
            </a:endParaRPr>
          </a:p>
          <a:p>
            <a:pPr>
              <a:buNone/>
            </a:pPr>
            <a:br>
              <a:rPr lang="ko-KR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95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1FC44E4-5D85-DFDF-A3A7-37597A5EA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60315"/>
              </p:ext>
            </p:extLst>
          </p:nvPr>
        </p:nvGraphicFramePr>
        <p:xfrm>
          <a:off x="569843" y="1638266"/>
          <a:ext cx="4426227" cy="1333500"/>
        </p:xfrm>
        <a:graphic>
          <a:graphicData uri="http://schemas.openxmlformats.org/drawingml/2006/table">
            <a:tbl>
              <a:tblPr/>
              <a:tblGrid>
                <a:gridCol w="4426227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A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dirty="0">
                          <a:effectLst/>
                        </a:rPr>
                        <a:t> </a:t>
                      </a:r>
                      <a:r>
                        <a:rPr lang="ko-KR" altLang="en-US" dirty="0" err="1">
                          <a:effectLst/>
                        </a:rPr>
                        <a:t>윈터도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  <a:r>
                        <a:rPr lang="ko-KR" altLang="en-US" dirty="0" err="1">
                          <a:effectLst/>
                        </a:rPr>
                        <a:t>분모자</a:t>
                      </a:r>
                      <a:r>
                        <a:rPr lang="ko-KR" altLang="en-US" dirty="0">
                          <a:effectLst/>
                        </a:rPr>
                        <a:t> 추가 돈 아깝다는데 </a:t>
                      </a:r>
                      <a:r>
                        <a:rPr lang="ko-KR" altLang="en-US" dirty="0" err="1">
                          <a:effectLst/>
                        </a:rPr>
                        <a:t>ㅋㅋ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>
                          <a:effectLst/>
                        </a:rPr>
                        <a:t>집에서 </a:t>
                      </a: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r>
                        <a:rPr lang="ko-KR" altLang="en-US" dirty="0">
                          <a:effectLst/>
                        </a:rPr>
                        <a:t> 해먹음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D49715C-A97A-792A-10E7-739832CDB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57767"/>
              </p:ext>
            </p:extLst>
          </p:nvPr>
        </p:nvGraphicFramePr>
        <p:xfrm>
          <a:off x="5440431" y="1638266"/>
          <a:ext cx="4657726" cy="1333500"/>
        </p:xfrm>
        <a:graphic>
          <a:graphicData uri="http://schemas.openxmlformats.org/drawingml/2006/table">
            <a:tbl>
              <a:tblPr/>
              <a:tblGrid>
                <a:gridCol w="4657726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 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B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dirty="0">
                          <a:effectLst/>
                        </a:rPr>
                        <a:t> </a:t>
                      </a:r>
                      <a:r>
                        <a:rPr lang="ko-KR" altLang="ko-KR" dirty="0" err="1"/>
                        <a:t>에스파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 err="1"/>
                        <a:t>윈터가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>
                          <a:effectLst/>
                        </a:rPr>
                        <a:t>집에서 </a:t>
                      </a: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r>
                        <a:rPr lang="ko-KR" altLang="en-US" dirty="0">
                          <a:effectLst/>
                        </a:rPr>
                        <a:t> 해먹는 이유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sp>
        <p:nvSpPr>
          <p:cNvPr id="6" name="Shape 0">
            <a:extLst>
              <a:ext uri="{FF2B5EF4-FFF2-40B4-BE49-F238E27FC236}">
                <a16:creationId xmlns:a16="http://schemas.microsoft.com/office/drawing/2014/main" id="{D937F080-54D3-C829-E2E2-08E3A4CB7A61}"/>
              </a:ext>
            </a:extLst>
          </p:cNvPr>
          <p:cNvSpPr/>
          <p:nvPr/>
        </p:nvSpPr>
        <p:spPr>
          <a:xfrm>
            <a:off x="411480" y="347472"/>
            <a:ext cx="64008" cy="384048"/>
          </a:xfrm>
          <a:prstGeom prst="rect">
            <a:avLst/>
          </a:prstGeom>
          <a:solidFill>
            <a:srgbClr val="1C1C1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F61DC0BC-BBC8-1A8D-EBA9-D24ABDAD2E83}"/>
              </a:ext>
            </a:extLst>
          </p:cNvPr>
          <p:cNvSpPr/>
          <p:nvPr/>
        </p:nvSpPr>
        <p:spPr>
          <a:xfrm>
            <a:off x="566928" y="320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BOARD _ 영상 기획</a:t>
            </a:r>
            <a:endParaRPr lang="en-US" sz="19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72B5D8E3-7103-831E-1F58-A7C80A434EB4}"/>
              </a:ext>
            </a:extLst>
          </p:cNvPr>
          <p:cNvSpPr/>
          <p:nvPr/>
        </p:nvSpPr>
        <p:spPr>
          <a:xfrm>
            <a:off x="411480" y="895533"/>
            <a:ext cx="5623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1250" dirty="0"/>
              <a:t>각 안별 상하단 문구 </a:t>
            </a:r>
            <a:r>
              <a:rPr lang="ko-KR" altLang="en-US" sz="1250" dirty="0" err="1"/>
              <a:t>전달드립니다</a:t>
            </a:r>
            <a:r>
              <a:rPr lang="en-US" altLang="ko-KR" sz="1250" dirty="0"/>
              <a:t>. </a:t>
            </a:r>
            <a:r>
              <a:rPr lang="ko-KR" altLang="en-US" sz="1250" dirty="0" err="1"/>
              <a:t>택</a:t>
            </a:r>
            <a:r>
              <a:rPr lang="ko-KR" altLang="en-US" sz="1250" dirty="0"/>
              <a:t> </a:t>
            </a:r>
            <a:r>
              <a:rPr lang="en-US" altLang="ko-KR" sz="1250" dirty="0"/>
              <a:t>1</a:t>
            </a:r>
            <a:r>
              <a:rPr lang="ko-KR" altLang="en-US" sz="1250" dirty="0"/>
              <a:t>안 부탁드리겠습니다</a:t>
            </a:r>
            <a:r>
              <a:rPr lang="en-US" altLang="ko-KR" sz="1250" dirty="0"/>
              <a:t>. </a:t>
            </a:r>
            <a:endParaRPr lang="en-US" sz="1250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E93EDC97-C05F-18D4-AC75-585A82DA8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51451"/>
              </p:ext>
            </p:extLst>
          </p:nvPr>
        </p:nvGraphicFramePr>
        <p:xfrm>
          <a:off x="569843" y="3886234"/>
          <a:ext cx="4870588" cy="1333500"/>
        </p:xfrm>
        <a:graphic>
          <a:graphicData uri="http://schemas.openxmlformats.org/drawingml/2006/table">
            <a:tbl>
              <a:tblPr/>
              <a:tblGrid>
                <a:gridCol w="4870588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A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 err="1">
                          <a:effectLst/>
                        </a:rPr>
                        <a:t>에스파</a:t>
                      </a:r>
                      <a:r>
                        <a:rPr lang="ko-KR" altLang="en-US" dirty="0">
                          <a:effectLst/>
                        </a:rPr>
                        <a:t> 고기 굽기 담당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dirty="0">
                          <a:effectLst/>
                        </a:rPr>
                        <a:t> </a:t>
                      </a:r>
                      <a:r>
                        <a:rPr lang="ko-KR" altLang="en-US" dirty="0" err="1">
                          <a:effectLst/>
                        </a:rPr>
                        <a:t>윈터가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r>
                        <a:rPr lang="ko-KR" altLang="en-US" dirty="0">
                          <a:effectLst/>
                        </a:rPr>
                        <a:t> 해먹는 방법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A33EAC6D-387F-7A24-A168-3AE693E2E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79855"/>
              </p:ext>
            </p:extLst>
          </p:nvPr>
        </p:nvGraphicFramePr>
        <p:xfrm>
          <a:off x="5930761" y="3886234"/>
          <a:ext cx="4657726" cy="1333500"/>
        </p:xfrm>
        <a:graphic>
          <a:graphicData uri="http://schemas.openxmlformats.org/drawingml/2006/table">
            <a:tbl>
              <a:tblPr/>
              <a:tblGrid>
                <a:gridCol w="4657726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 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B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 err="1"/>
                        <a:t>배고픈거</a:t>
                      </a:r>
                      <a:r>
                        <a:rPr lang="ko-KR" altLang="en-US" dirty="0"/>
                        <a:t> 못 참는 </a:t>
                      </a:r>
                      <a:r>
                        <a:rPr lang="ko-KR" altLang="en-US" dirty="0" err="1"/>
                        <a:t>윈터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r>
                        <a:rPr lang="ko-KR" altLang="en-US" dirty="0">
                          <a:effectLst/>
                        </a:rPr>
                        <a:t> 야무지게 먹는 법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27D9BF-C49E-1E8B-C81F-927AED9E428C}"/>
              </a:ext>
            </a:extLst>
          </p:cNvPr>
          <p:cNvSpPr txBox="1"/>
          <p:nvPr/>
        </p:nvSpPr>
        <p:spPr>
          <a:xfrm>
            <a:off x="569843" y="3050002"/>
            <a:ext cx="3978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en-US" sz="1100" dirty="0"/>
              <a:t>아이돌도 </a:t>
            </a:r>
            <a:r>
              <a:rPr lang="ko-KR" altLang="en-US" sz="1100" dirty="0" err="1"/>
              <a:t>분모자</a:t>
            </a:r>
            <a:r>
              <a:rPr lang="ko-KR" altLang="en-US" sz="1100" dirty="0"/>
              <a:t> </a:t>
            </a:r>
            <a:r>
              <a:rPr lang="ko-KR" altLang="ko-KR" sz="1100" dirty="0"/>
              <a:t>추가비를 아까워한다는 반전 공감으로 </a:t>
            </a:r>
            <a:r>
              <a:rPr lang="ko-KR" altLang="ko-KR" sz="1100" dirty="0" err="1"/>
              <a:t>후킹</a:t>
            </a:r>
            <a:endParaRPr lang="ko-KR" alt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2E9A9-F1EC-DA51-6B7F-DF87868CD0E6}"/>
              </a:ext>
            </a:extLst>
          </p:cNvPr>
          <p:cNvSpPr txBox="1"/>
          <p:nvPr/>
        </p:nvSpPr>
        <p:spPr>
          <a:xfrm>
            <a:off x="5581626" y="3071597"/>
            <a:ext cx="2558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en-US" sz="1100" dirty="0"/>
              <a:t>이유를 공개하는 궁금증</a:t>
            </a:r>
            <a:r>
              <a:rPr lang="en-US" altLang="ko-KR" sz="1100" dirty="0"/>
              <a:t>/</a:t>
            </a:r>
            <a:r>
              <a:rPr lang="ko-KR" altLang="en-US" sz="1100" dirty="0"/>
              <a:t>클릭 유도형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6F584-48D7-F816-C59C-E4F07BBB0E0B}"/>
              </a:ext>
            </a:extLst>
          </p:cNvPr>
          <p:cNvSpPr txBox="1"/>
          <p:nvPr/>
        </p:nvSpPr>
        <p:spPr>
          <a:xfrm>
            <a:off x="569843" y="5392750"/>
            <a:ext cx="3584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 ‘</a:t>
            </a:r>
            <a:r>
              <a:rPr lang="ko-KR" altLang="en-US" sz="1100" dirty="0" err="1"/>
              <a:t>에스파</a:t>
            </a:r>
            <a:r>
              <a:rPr lang="ko-KR" altLang="en-US" sz="1100" dirty="0"/>
              <a:t> 고기 담당 </a:t>
            </a:r>
            <a:r>
              <a:rPr lang="en-US" altLang="ko-KR" sz="1100" dirty="0"/>
              <a:t>= </a:t>
            </a:r>
            <a:r>
              <a:rPr lang="ko-KR" altLang="en-US" sz="1100" dirty="0" err="1"/>
              <a:t>윈터</a:t>
            </a:r>
            <a:r>
              <a:rPr lang="en-US" altLang="ko-KR" sz="1100" dirty="0"/>
              <a:t>＇</a:t>
            </a:r>
            <a:r>
              <a:rPr lang="ko-KR" altLang="en-US" sz="1100" dirty="0" err="1"/>
              <a:t>팬덤</a:t>
            </a:r>
            <a:r>
              <a:rPr lang="ko-KR" altLang="en-US" sz="1100" dirty="0"/>
              <a:t> </a:t>
            </a:r>
            <a:r>
              <a:rPr lang="ko-KR" altLang="en-US" sz="1100" dirty="0" err="1"/>
              <a:t>밈을</a:t>
            </a:r>
            <a:r>
              <a:rPr lang="ko-KR" altLang="en-US" sz="1100" dirty="0"/>
              <a:t> </a:t>
            </a:r>
            <a:r>
              <a:rPr lang="ko-KR" altLang="en-US" sz="1100" dirty="0" err="1"/>
              <a:t>후킹</a:t>
            </a:r>
            <a:r>
              <a:rPr lang="ko-KR" altLang="en-US" sz="1100" dirty="0"/>
              <a:t> 멘트로 활용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9F343-BC66-953E-56A2-8FA1E0644566}"/>
              </a:ext>
            </a:extLst>
          </p:cNvPr>
          <p:cNvSpPr txBox="1"/>
          <p:nvPr/>
        </p:nvSpPr>
        <p:spPr>
          <a:xfrm>
            <a:off x="6035040" y="5283540"/>
            <a:ext cx="3187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en-US" sz="1100" dirty="0"/>
              <a:t>성격 급함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배고픈거</a:t>
            </a:r>
            <a:r>
              <a:rPr lang="ko-KR" altLang="en-US" sz="1100" dirty="0"/>
              <a:t> </a:t>
            </a:r>
            <a:r>
              <a:rPr lang="ko-KR" altLang="en-US" sz="1100" dirty="0" err="1"/>
              <a:t>못참음</a:t>
            </a:r>
            <a:r>
              <a:rPr lang="en-US" altLang="ko-KR" sz="1100" dirty="0"/>
              <a:t>) </a:t>
            </a:r>
            <a:r>
              <a:rPr lang="ko-KR" altLang="en-US" sz="1100" dirty="0"/>
              <a:t>캐릭터로 공감 </a:t>
            </a:r>
            <a:r>
              <a:rPr lang="ko-KR" altLang="en-US" sz="1100" dirty="0" err="1"/>
              <a:t>후킹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3018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11AA-4634-8CCC-FD76-0EE5605DB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B73FF69-F22F-AC8D-E955-3B3FD6A39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03841"/>
              </p:ext>
            </p:extLst>
          </p:nvPr>
        </p:nvGraphicFramePr>
        <p:xfrm>
          <a:off x="569843" y="1638266"/>
          <a:ext cx="4426227" cy="1333500"/>
        </p:xfrm>
        <a:graphic>
          <a:graphicData uri="http://schemas.openxmlformats.org/drawingml/2006/table">
            <a:tbl>
              <a:tblPr/>
              <a:tblGrid>
                <a:gridCol w="4426227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A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>
                          <a:effectLst/>
                        </a:rPr>
                        <a:t>밥 한번 먹으면 마라톤인 </a:t>
                      </a:r>
                      <a:r>
                        <a:rPr lang="ko-KR" altLang="en-US" dirty="0" err="1">
                          <a:effectLst/>
                        </a:rPr>
                        <a:t>윈터가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>
                          <a:effectLst/>
                        </a:rPr>
                        <a:t>요즘 자주 먹는다는 </a:t>
                      </a: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3DD63FA-59E5-8359-86C1-CA58A8DF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07301"/>
              </p:ext>
            </p:extLst>
          </p:nvPr>
        </p:nvGraphicFramePr>
        <p:xfrm>
          <a:off x="5440431" y="1638266"/>
          <a:ext cx="4657726" cy="1333500"/>
        </p:xfrm>
        <a:graphic>
          <a:graphicData uri="http://schemas.openxmlformats.org/drawingml/2006/table">
            <a:tbl>
              <a:tblPr/>
              <a:tblGrid>
                <a:gridCol w="4657726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 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B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>
                          <a:effectLst/>
                        </a:rPr>
                        <a:t>마라톤 </a:t>
                      </a:r>
                      <a:r>
                        <a:rPr lang="ko-KR" altLang="en-US" dirty="0" err="1">
                          <a:effectLst/>
                        </a:rPr>
                        <a:t>먹방러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  <a:r>
                        <a:rPr lang="ko-KR" altLang="en-US" dirty="0" err="1">
                          <a:effectLst/>
                        </a:rPr>
                        <a:t>윈터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  <a:r>
                        <a:rPr lang="ko-KR" altLang="en-US" dirty="0" err="1">
                          <a:effectLst/>
                        </a:rPr>
                        <a:t>최애</a:t>
                      </a:r>
                      <a:r>
                        <a:rPr lang="ko-KR" altLang="en-US" dirty="0">
                          <a:effectLst/>
                        </a:rPr>
                        <a:t> 메뉴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dirty="0">
                          <a:effectLst/>
                        </a:rPr>
                        <a:t> </a:t>
                      </a:r>
                      <a:r>
                        <a:rPr lang="ko-KR" altLang="en-US" dirty="0">
                          <a:effectLst/>
                        </a:rPr>
                        <a:t>요즘 자주 먹는 </a:t>
                      </a:r>
                      <a:r>
                        <a:rPr lang="ko-KR" altLang="en-US" dirty="0" err="1">
                          <a:effectLst/>
                        </a:rPr>
                        <a:t>차오차이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sp>
        <p:nvSpPr>
          <p:cNvPr id="6" name="Shape 0">
            <a:extLst>
              <a:ext uri="{FF2B5EF4-FFF2-40B4-BE49-F238E27FC236}">
                <a16:creationId xmlns:a16="http://schemas.microsoft.com/office/drawing/2014/main" id="{059B2DEE-3230-1F90-2E0A-DBCA1827ACAC}"/>
              </a:ext>
            </a:extLst>
          </p:cNvPr>
          <p:cNvSpPr/>
          <p:nvPr/>
        </p:nvSpPr>
        <p:spPr>
          <a:xfrm>
            <a:off x="411480" y="347472"/>
            <a:ext cx="64008" cy="384048"/>
          </a:xfrm>
          <a:prstGeom prst="rect">
            <a:avLst/>
          </a:prstGeom>
          <a:solidFill>
            <a:srgbClr val="1C1C1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B299463D-4BEF-5B1D-C74E-2C53699C9748}"/>
              </a:ext>
            </a:extLst>
          </p:cNvPr>
          <p:cNvSpPr/>
          <p:nvPr/>
        </p:nvSpPr>
        <p:spPr>
          <a:xfrm>
            <a:off x="566928" y="320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BOARD _ 영상 기획</a:t>
            </a:r>
            <a:endParaRPr lang="en-US" sz="19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C7769AAA-A028-0D97-E7CA-BAC94BA8AD32}"/>
              </a:ext>
            </a:extLst>
          </p:cNvPr>
          <p:cNvSpPr/>
          <p:nvPr/>
        </p:nvSpPr>
        <p:spPr>
          <a:xfrm>
            <a:off x="411480" y="895533"/>
            <a:ext cx="5623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1250" dirty="0"/>
              <a:t>각 안별 상하단 문구 </a:t>
            </a:r>
            <a:r>
              <a:rPr lang="ko-KR" altLang="en-US" sz="1250" dirty="0" err="1"/>
              <a:t>전달드립니다</a:t>
            </a:r>
            <a:r>
              <a:rPr lang="en-US" altLang="ko-KR" sz="1250" dirty="0"/>
              <a:t>. </a:t>
            </a:r>
            <a:r>
              <a:rPr lang="ko-KR" altLang="en-US" sz="1250" dirty="0" err="1"/>
              <a:t>택</a:t>
            </a:r>
            <a:r>
              <a:rPr lang="ko-KR" altLang="en-US" sz="1250" dirty="0"/>
              <a:t> </a:t>
            </a:r>
            <a:r>
              <a:rPr lang="en-US" altLang="ko-KR" sz="1250" dirty="0"/>
              <a:t>1</a:t>
            </a:r>
            <a:r>
              <a:rPr lang="ko-KR" altLang="en-US" sz="1250" dirty="0"/>
              <a:t>  부탁드리겠습니다</a:t>
            </a:r>
            <a:r>
              <a:rPr lang="en-US" altLang="ko-KR" sz="1250" dirty="0"/>
              <a:t>. </a:t>
            </a:r>
            <a:endParaRPr lang="en-US" sz="1250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EF2241D-C4F7-6ED1-F96E-0660FE901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10611"/>
              </p:ext>
            </p:extLst>
          </p:nvPr>
        </p:nvGraphicFramePr>
        <p:xfrm>
          <a:off x="569843" y="3886234"/>
          <a:ext cx="4870588" cy="1333500"/>
        </p:xfrm>
        <a:graphic>
          <a:graphicData uri="http://schemas.openxmlformats.org/drawingml/2006/table">
            <a:tbl>
              <a:tblPr/>
              <a:tblGrid>
                <a:gridCol w="4870588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A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 err="1">
                          <a:effectLst/>
                        </a:rPr>
                        <a:t>윈터가</a:t>
                      </a:r>
                      <a:r>
                        <a:rPr lang="ko-KR" altLang="en-US" dirty="0">
                          <a:effectLst/>
                        </a:rPr>
                        <a:t> 냉장고에 쟁여두고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r>
                        <a:rPr lang="ko-KR" altLang="en-US" dirty="0">
                          <a:effectLst/>
                        </a:rPr>
                        <a:t> 해먹는 방법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433B414A-EF8E-3B7D-B744-F3EFDA1CF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86608"/>
              </p:ext>
            </p:extLst>
          </p:nvPr>
        </p:nvGraphicFramePr>
        <p:xfrm>
          <a:off x="5930761" y="3886234"/>
          <a:ext cx="4657726" cy="1333500"/>
        </p:xfrm>
        <a:graphic>
          <a:graphicData uri="http://schemas.openxmlformats.org/drawingml/2006/table">
            <a:tbl>
              <a:tblPr/>
              <a:tblGrid>
                <a:gridCol w="4657726">
                  <a:extLst>
                    <a:ext uri="{9D8B030D-6E8A-4147-A177-3AD203B41FA5}">
                      <a16:colId xmlns:a16="http://schemas.microsoft.com/office/drawing/2014/main" val="16258278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안 카피 문구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B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994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>
                          <a:effectLst/>
                        </a:rPr>
                        <a:t>해동 시간 못 기다리는 </a:t>
                      </a:r>
                      <a:r>
                        <a:rPr lang="ko-KR" altLang="en-US" dirty="0" err="1">
                          <a:effectLst/>
                        </a:rPr>
                        <a:t>윈터가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ko-KR" altLang="en-US" dirty="0" err="1">
                          <a:effectLst/>
                        </a:rPr>
                        <a:t>마라샹궈</a:t>
                      </a:r>
                      <a:r>
                        <a:rPr lang="ko-KR" altLang="en-US" dirty="0">
                          <a:effectLst/>
                        </a:rPr>
                        <a:t> 해먹는 방법</a:t>
                      </a:r>
                      <a:endParaRPr lang="ko-K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480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9D8C93-382A-A56D-77FD-92B2AD09EC2A}"/>
              </a:ext>
            </a:extLst>
          </p:cNvPr>
          <p:cNvSpPr txBox="1"/>
          <p:nvPr/>
        </p:nvSpPr>
        <p:spPr>
          <a:xfrm>
            <a:off x="569843" y="3050002"/>
            <a:ext cx="4075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ko-KR" sz="1100" dirty="0"/>
              <a:t>'천천히 오래 먹는 마라톤형' 캐릭터로 "나도 저런데" 공</a:t>
            </a:r>
            <a:r>
              <a:rPr lang="ko-KR" altLang="en-US" sz="1100" dirty="0"/>
              <a:t>감 </a:t>
            </a:r>
            <a:r>
              <a:rPr lang="ko-KR" altLang="en-US" sz="1100" dirty="0" err="1"/>
              <a:t>후킹</a:t>
            </a:r>
            <a:endParaRPr lang="ko-KR" alt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45311-C246-232D-BB2E-5738F7DCD647}"/>
              </a:ext>
            </a:extLst>
          </p:cNvPr>
          <p:cNvSpPr txBox="1"/>
          <p:nvPr/>
        </p:nvSpPr>
        <p:spPr>
          <a:xfrm>
            <a:off x="5440431" y="3071597"/>
            <a:ext cx="3196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en-US" sz="1100" dirty="0" err="1"/>
              <a:t>윈터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최애</a:t>
            </a:r>
            <a:r>
              <a:rPr lang="ko-KR" altLang="en-US" sz="1100" dirty="0"/>
              <a:t> 메뉴로 브랜드 및 제품 노출 위주 </a:t>
            </a:r>
            <a:r>
              <a:rPr lang="ko-KR" altLang="en-US" sz="1100" dirty="0" err="1"/>
              <a:t>후킹</a:t>
            </a:r>
            <a:endParaRPr lang="ko-KR" alt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570D0-2FD5-CF17-41BA-92BB035DB10A}"/>
              </a:ext>
            </a:extLst>
          </p:cNvPr>
          <p:cNvSpPr txBox="1"/>
          <p:nvPr/>
        </p:nvSpPr>
        <p:spPr>
          <a:xfrm>
            <a:off x="663779" y="5261945"/>
            <a:ext cx="4363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-’</a:t>
            </a:r>
            <a:r>
              <a:rPr lang="ko-KR" altLang="en-US" sz="1100" dirty="0" err="1"/>
              <a:t>윈터가</a:t>
            </a:r>
            <a:r>
              <a:rPr lang="ko-KR" altLang="en-US" sz="1100" dirty="0"/>
              <a:t> 냉장고에 쟁여둔 재료</a:t>
            </a:r>
            <a:r>
              <a:rPr lang="en-US" altLang="ko-KR" sz="1100" dirty="0"/>
              <a:t>‘ </a:t>
            </a:r>
            <a:r>
              <a:rPr lang="ko-KR" altLang="en-US" sz="1100" dirty="0"/>
              <a:t>로 조리법으로 노출하여 궁금증 유도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DDFFF0-9EF5-7F08-61D9-066BD88FD18C}"/>
              </a:ext>
            </a:extLst>
          </p:cNvPr>
          <p:cNvSpPr txBox="1"/>
          <p:nvPr/>
        </p:nvSpPr>
        <p:spPr>
          <a:xfrm>
            <a:off x="6035040" y="5283540"/>
            <a:ext cx="26068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-’</a:t>
            </a:r>
            <a:r>
              <a:rPr lang="ko-KR" altLang="en-US" sz="1100" dirty="0"/>
              <a:t>해동 못 기다리는 급한 성격</a:t>
            </a:r>
            <a:r>
              <a:rPr lang="en-US" altLang="ko-KR" sz="1100" dirty="0"/>
              <a:t>‘ </a:t>
            </a:r>
            <a:r>
              <a:rPr lang="ko-KR" altLang="en-US" sz="1100" dirty="0"/>
              <a:t>공감 </a:t>
            </a:r>
            <a:r>
              <a:rPr lang="ko-KR" altLang="en-US" sz="1100" dirty="0" err="1"/>
              <a:t>후킹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6435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>
            <a:extLst>
              <a:ext uri="{FF2B5EF4-FFF2-40B4-BE49-F238E27FC236}">
                <a16:creationId xmlns:a16="http://schemas.microsoft.com/office/drawing/2014/main" id="{89FD2D2C-CC55-562E-A389-A693723C8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297" y="1774372"/>
            <a:ext cx="1587251" cy="282178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47472"/>
            <a:ext cx="64008" cy="384048"/>
          </a:xfrm>
          <a:prstGeom prst="rect">
            <a:avLst/>
          </a:prstGeom>
          <a:solidFill>
            <a:srgbClr val="1C1C1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66928" y="320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BOARD _ 영상 기획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108192" y="329184"/>
            <a:ext cx="5623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1안 :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분모자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추가가 비싸서 집에서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마라샹궈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해먹는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411480" y="905691"/>
            <a:ext cx="11411712" cy="329184"/>
          </a:xfrm>
          <a:prstGeom prst="rect">
            <a:avLst/>
          </a:prstGeom>
          <a:solidFill>
            <a:srgbClr val="FAFAFA"/>
          </a:solidFill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411480" y="905691"/>
            <a:ext cx="777240" cy="329184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411480" y="905691"/>
            <a:ext cx="777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기획 의도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298448" y="905691"/>
            <a:ext cx="10424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셀럽의 의외성(근검절약)으로 제품을 '</a:t>
            </a:r>
            <a:r>
              <a:rPr 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현명한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소비'로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포지셔닝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1480" y="4792764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1480" y="5112804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11480" y="5990628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051560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1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1051560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4"/>
          <p:cNvSpPr/>
          <p:nvPr/>
        </p:nvSpPr>
        <p:spPr>
          <a:xfrm>
            <a:off x="1131982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1288732" y="2706624"/>
            <a:ext cx="12447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이미지 삽입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1288732" y="3739896"/>
            <a:ext cx="11898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1051560" y="4686519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1051560" y="4792764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14:55 ~15:07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051560" y="5112804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배달음식은 뭐 시켜 먹어요?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요즘에는 저 마라샹궈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2862072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# 2 </a:t>
            </a:r>
            <a:r>
              <a:rPr lang="ko-KR" alt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 제품 노출</a:t>
            </a:r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24" name="Shape 22"/>
          <p:cNvSpPr/>
          <p:nvPr/>
        </p:nvSpPr>
        <p:spPr>
          <a:xfrm>
            <a:off x="2862072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Text 24"/>
          <p:cNvSpPr/>
          <p:nvPr/>
        </p:nvSpPr>
        <p:spPr>
          <a:xfrm>
            <a:off x="3099245" y="2706624"/>
            <a:ext cx="12447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이미지 삽입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099245" y="1783080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700" dirty="0"/>
          </a:p>
        </p:txBody>
      </p:sp>
      <p:sp>
        <p:nvSpPr>
          <p:cNvPr id="30" name="Shape 28"/>
          <p:cNvSpPr/>
          <p:nvPr/>
        </p:nvSpPr>
        <p:spPr>
          <a:xfrm>
            <a:off x="2862072" y="4686519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" name="Text 29"/>
          <p:cNvSpPr/>
          <p:nvPr/>
        </p:nvSpPr>
        <p:spPr>
          <a:xfrm>
            <a:off x="2862072" y="4792764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15:07 ~15:13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2862072" y="5112804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마라샹궈 소스도 있네,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맞아요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2862072" y="5496852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★제품 강조 — 줌 인 + 정지 0. 5초 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4672584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3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4672584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Shape 34"/>
          <p:cNvSpPr/>
          <p:nvPr/>
        </p:nvSpPr>
        <p:spPr>
          <a:xfrm>
            <a:off x="4753007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7" name="Text 35"/>
          <p:cNvSpPr/>
          <p:nvPr/>
        </p:nvSpPr>
        <p:spPr>
          <a:xfrm>
            <a:off x="4909757" y="2706624"/>
            <a:ext cx="12447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이미지 삽입</a:t>
            </a:r>
            <a:endParaRPr lang="en-US" sz="850" dirty="0"/>
          </a:p>
        </p:txBody>
      </p:sp>
      <p:sp>
        <p:nvSpPr>
          <p:cNvPr id="39" name="Shape 37"/>
          <p:cNvSpPr/>
          <p:nvPr/>
        </p:nvSpPr>
        <p:spPr>
          <a:xfrm>
            <a:off x="4672584" y="4686519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Text 38"/>
          <p:cNvSpPr/>
          <p:nvPr/>
        </p:nvSpPr>
        <p:spPr>
          <a:xfrm>
            <a:off x="4672584" y="4792764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15:16 ~15:22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4672584" y="5112804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사실 분모자는 어플에서 시키면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한 두줄에 몇 천원 추가예요</a:t>
            </a:r>
            <a:endParaRPr lang="en-US" sz="950" dirty="0"/>
          </a:p>
        </p:txBody>
      </p:sp>
      <p:sp>
        <p:nvSpPr>
          <p:cNvPr id="42" name="Text 40"/>
          <p:cNvSpPr/>
          <p:nvPr/>
        </p:nvSpPr>
        <p:spPr>
          <a:xfrm>
            <a:off x="4672584" y="5285232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endParaRPr lang="en-US" sz="850" dirty="0"/>
          </a:p>
        </p:txBody>
      </p:sp>
      <p:sp>
        <p:nvSpPr>
          <p:cNvPr id="43" name="Text 41"/>
          <p:cNvSpPr/>
          <p:nvPr/>
        </p:nvSpPr>
        <p:spPr>
          <a:xfrm>
            <a:off x="6483096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4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6483096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5" name="Shape 43"/>
          <p:cNvSpPr/>
          <p:nvPr/>
        </p:nvSpPr>
        <p:spPr>
          <a:xfrm>
            <a:off x="6563519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6" name="Text 44"/>
          <p:cNvSpPr/>
          <p:nvPr/>
        </p:nvSpPr>
        <p:spPr>
          <a:xfrm>
            <a:off x="6720269" y="2706624"/>
            <a:ext cx="12447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이미지 삽입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6483096" y="4686519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Text 47"/>
          <p:cNvSpPr/>
          <p:nvPr/>
        </p:nvSpPr>
        <p:spPr>
          <a:xfrm>
            <a:off x="6483096" y="4792764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15:22 ~15:27</a:t>
            </a:r>
            <a:endParaRPr lang="en-US" sz="1000" dirty="0"/>
          </a:p>
        </p:txBody>
      </p:sp>
      <p:sp>
        <p:nvSpPr>
          <p:cNvPr id="50" name="Text 48"/>
          <p:cNvSpPr/>
          <p:nvPr/>
        </p:nvSpPr>
        <p:spPr>
          <a:xfrm>
            <a:off x="6483096" y="5112804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아 이거는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내가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사서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그냥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차라리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넣어먹자</a:t>
            </a:r>
            <a:endParaRPr lang="en-US" sz="950" dirty="0">
              <a:solidFill>
                <a:srgbClr val="1C1C1C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lnSpc>
                <a:spcPts val="1300"/>
              </a:lnSpc>
              <a:buNone/>
            </a:pP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어차피 나 많이 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먹을거니까</a:t>
            </a:r>
            <a:endParaRPr lang="en-US" sz="950" dirty="0"/>
          </a:p>
        </p:txBody>
      </p:sp>
      <p:sp>
        <p:nvSpPr>
          <p:cNvPr id="51" name="Text 49"/>
          <p:cNvSpPr/>
          <p:nvPr/>
        </p:nvSpPr>
        <p:spPr>
          <a:xfrm>
            <a:off x="6483096" y="5589163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'어차피 나 </a:t>
            </a:r>
            <a:r>
              <a:rPr lang="en-US" sz="85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많이</a:t>
            </a:r>
            <a:r>
              <a:rPr 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5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먹을거니까’까지</a:t>
            </a:r>
            <a:r>
              <a:rPr 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br>
              <a:rPr 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ko-KR" alt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장면 유지</a:t>
            </a:r>
            <a:endParaRPr lang="en-US" sz="850" dirty="0"/>
          </a:p>
        </p:txBody>
      </p:sp>
      <p:sp>
        <p:nvSpPr>
          <p:cNvPr id="52" name="Text 50"/>
          <p:cNvSpPr/>
          <p:nvPr/>
        </p:nvSpPr>
        <p:spPr>
          <a:xfrm>
            <a:off x="8293608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5</a:t>
            </a:r>
            <a:endParaRPr lang="en-US" sz="1100" dirty="0"/>
          </a:p>
        </p:txBody>
      </p:sp>
      <p:sp>
        <p:nvSpPr>
          <p:cNvPr id="53" name="Shape 51"/>
          <p:cNvSpPr/>
          <p:nvPr/>
        </p:nvSpPr>
        <p:spPr>
          <a:xfrm>
            <a:off x="8293608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4" name="Shape 52"/>
          <p:cNvSpPr/>
          <p:nvPr/>
        </p:nvSpPr>
        <p:spPr>
          <a:xfrm>
            <a:off x="8374031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" name="Text 53"/>
          <p:cNvSpPr/>
          <p:nvPr/>
        </p:nvSpPr>
        <p:spPr>
          <a:xfrm>
            <a:off x="8530781" y="2706624"/>
            <a:ext cx="12447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이미지 삽입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8293608" y="4686519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Text 56"/>
          <p:cNvSpPr/>
          <p:nvPr/>
        </p:nvSpPr>
        <p:spPr>
          <a:xfrm>
            <a:off x="8293608" y="4792764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15:27 ~15:39</a:t>
            </a:r>
            <a:endParaRPr lang="en-US" sz="1000" dirty="0"/>
          </a:p>
        </p:txBody>
      </p:sp>
      <p:sp>
        <p:nvSpPr>
          <p:cNvPr id="59" name="Text 57"/>
          <p:cNvSpPr/>
          <p:nvPr/>
        </p:nvSpPr>
        <p:spPr>
          <a:xfrm>
            <a:off x="8293608" y="5112804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에스파가 이정도로 어려워요?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근검절약이야</a:t>
            </a:r>
            <a:endParaRPr lang="en-US" sz="950" dirty="0"/>
          </a:p>
        </p:txBody>
      </p:sp>
      <p:sp>
        <p:nvSpPr>
          <p:cNvPr id="61" name="Text 59"/>
          <p:cNvSpPr/>
          <p:nvPr/>
        </p:nvSpPr>
        <p:spPr>
          <a:xfrm>
            <a:off x="10104120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6</a:t>
            </a:r>
            <a:endParaRPr lang="en-US" sz="1100" dirty="0"/>
          </a:p>
        </p:txBody>
      </p:sp>
      <p:sp>
        <p:nvSpPr>
          <p:cNvPr id="62" name="Shape 60"/>
          <p:cNvSpPr/>
          <p:nvPr/>
        </p:nvSpPr>
        <p:spPr>
          <a:xfrm>
            <a:off x="10104120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3" name="Shape 61"/>
          <p:cNvSpPr/>
          <p:nvPr/>
        </p:nvSpPr>
        <p:spPr>
          <a:xfrm>
            <a:off x="10184543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" name="Text 62"/>
          <p:cNvSpPr/>
          <p:nvPr/>
        </p:nvSpPr>
        <p:spPr>
          <a:xfrm>
            <a:off x="10341293" y="2706624"/>
            <a:ext cx="12447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이미지 삽입</a:t>
            </a:r>
            <a:endParaRPr lang="en-US" sz="850" dirty="0"/>
          </a:p>
        </p:txBody>
      </p:sp>
      <p:sp>
        <p:nvSpPr>
          <p:cNvPr id="66" name="Shape 64"/>
          <p:cNvSpPr/>
          <p:nvPr/>
        </p:nvSpPr>
        <p:spPr>
          <a:xfrm>
            <a:off x="10104120" y="4686519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" name="Text 65"/>
          <p:cNvSpPr/>
          <p:nvPr/>
        </p:nvSpPr>
        <p:spPr>
          <a:xfrm>
            <a:off x="10104120" y="4792764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15:39 ~15:51</a:t>
            </a:r>
            <a:endParaRPr lang="en-US" sz="1000" dirty="0"/>
          </a:p>
        </p:txBody>
      </p:sp>
      <p:sp>
        <p:nvSpPr>
          <p:cNvPr id="68" name="Text 66"/>
          <p:cNvSpPr/>
          <p:nvPr/>
        </p:nvSpPr>
        <p:spPr>
          <a:xfrm>
            <a:off x="10104120" y="5112804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해동 기다리는 시간에 떡 먹고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아이스크림 먹고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하다가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</a:t>
            </a:r>
            <a:endParaRPr lang="en-US" sz="950" dirty="0"/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66134FB4-7146-C407-F24B-295A61EA1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82" y="1774373"/>
            <a:ext cx="1587251" cy="2821780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9E6D205D-DB46-20E3-F1FD-4D189B2D0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85" y="1783082"/>
            <a:ext cx="1572033" cy="2794726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85D3E477-43CD-13F4-F222-F57755EF1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781" y="1783082"/>
            <a:ext cx="1572033" cy="2794724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0B3F10A1-C46E-8D95-6A46-00D00DF76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308" y="1783081"/>
            <a:ext cx="1572031" cy="2794723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9143DF07-0649-D82A-57B7-493BEFEC0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3252" y="1806811"/>
            <a:ext cx="1573957" cy="2798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47472"/>
            <a:ext cx="64008" cy="384048"/>
          </a:xfrm>
          <a:prstGeom prst="rect">
            <a:avLst/>
          </a:prstGeom>
          <a:solidFill>
            <a:srgbClr val="1C1C1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66928" y="320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BOARD _ 영상 기획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108192" y="329184"/>
            <a:ext cx="5623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2안 :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에스파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고기 굽기 담당</a:t>
            </a: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</a:t>
            </a: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의 냉장고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411480" y="827313"/>
            <a:ext cx="11411712" cy="329184"/>
          </a:xfrm>
          <a:prstGeom prst="rect">
            <a:avLst/>
          </a:prstGeom>
          <a:solidFill>
            <a:srgbClr val="FAFAFA"/>
          </a:solidFill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411480" y="827313"/>
            <a:ext cx="777240" cy="329184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411480" y="827313"/>
            <a:ext cx="777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기획 의도</a:t>
            </a:r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298448" y="827313"/>
            <a:ext cx="10424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카리나</a:t>
            </a:r>
            <a:r>
              <a:rPr lang="en-US" altLang="ko-KR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ko-KR" alt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케미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밈 </a:t>
            </a:r>
            <a:r>
              <a:rPr lang="ko-KR" alt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후킹을</a:t>
            </a:r>
            <a:r>
              <a:rPr lang="ko-KR" alt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시작으로</a:t>
            </a:r>
            <a:r>
              <a:rPr lang="en-US" altLang="ko-KR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제품은 "이거는 </a:t>
            </a:r>
            <a:r>
              <a:rPr lang="en-US" sz="100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뭘까요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?＂</a:t>
            </a:r>
            <a:r>
              <a:rPr lang="ko-KR" alt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로 제품 노출 구간으로 자연스럽게 연결</a:t>
            </a:r>
            <a:r>
              <a:rPr 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1480" y="4827597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1480" y="5147637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11480" y="6025461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1051560" y="4791021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1051560" y="4827597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18:44 ~18:52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051560" y="5147637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멤버들 같이 고기 먹을 때는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 씨가 다 굽는다던데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2862072" y="4791021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" name="Text 27"/>
          <p:cNvSpPr/>
          <p:nvPr/>
        </p:nvSpPr>
        <p:spPr>
          <a:xfrm>
            <a:off x="2862072" y="4827597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18:52 ~19:03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2862072" y="5147637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제가 성격이 급하다 보니까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제일 배고픈 사람이 먼저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4672584" y="4791021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Text 36"/>
          <p:cNvSpPr/>
          <p:nvPr/>
        </p:nvSpPr>
        <p:spPr>
          <a:xfrm>
            <a:off x="4672584" y="4827597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19:03 ~19:12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4672584" y="5147637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카리나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윈터가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옆에서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구워주면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이거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진짜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맛있겠다 너 너무 잘한다</a:t>
            </a:r>
            <a:endParaRPr lang="en-US" sz="950" dirty="0"/>
          </a:p>
        </p:txBody>
      </p:sp>
      <p:sp>
        <p:nvSpPr>
          <p:cNvPr id="46" name="Shape 44"/>
          <p:cNvSpPr/>
          <p:nvPr/>
        </p:nvSpPr>
        <p:spPr>
          <a:xfrm>
            <a:off x="6483096" y="4791021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7" name="Text 45"/>
          <p:cNvSpPr/>
          <p:nvPr/>
        </p:nvSpPr>
        <p:spPr>
          <a:xfrm>
            <a:off x="6483096" y="4827597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19:14 ~19:22</a:t>
            </a:r>
            <a:endParaRPr lang="en-US" sz="1000" dirty="0"/>
          </a:p>
        </p:txBody>
      </p:sp>
      <p:sp>
        <p:nvSpPr>
          <p:cNvPr id="48" name="Text 46"/>
          <p:cNvSpPr/>
          <p:nvPr/>
        </p:nvSpPr>
        <p:spPr>
          <a:xfrm>
            <a:off x="6483096" y="5147637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잘한다 잘한다 하니까 계속 굽게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되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는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요거는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뭘까요?</a:t>
            </a:r>
            <a:endParaRPr lang="en-US" sz="950" dirty="0"/>
          </a:p>
        </p:txBody>
      </p:sp>
      <p:sp>
        <p:nvSpPr>
          <p:cNvPr id="57" name="Shape 55"/>
          <p:cNvSpPr/>
          <p:nvPr/>
        </p:nvSpPr>
        <p:spPr>
          <a:xfrm>
            <a:off x="8293608" y="4791021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Text 56"/>
          <p:cNvSpPr/>
          <p:nvPr/>
        </p:nvSpPr>
        <p:spPr>
          <a:xfrm>
            <a:off x="8293608" y="4827597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15:07 ~15:13</a:t>
            </a:r>
            <a:endParaRPr lang="en-US" sz="1000" dirty="0"/>
          </a:p>
        </p:txBody>
      </p:sp>
      <p:sp>
        <p:nvSpPr>
          <p:cNvPr id="59" name="Text 57"/>
          <p:cNvSpPr/>
          <p:nvPr/>
        </p:nvSpPr>
        <p:spPr>
          <a:xfrm>
            <a:off x="8293608" y="5147637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마라샹궈 소스도 있네</a:t>
            </a:r>
            <a:endParaRPr lang="en-US" sz="950" dirty="0"/>
          </a:p>
        </p:txBody>
      </p:sp>
      <p:sp>
        <p:nvSpPr>
          <p:cNvPr id="60" name="Text 58"/>
          <p:cNvSpPr/>
          <p:nvPr/>
        </p:nvSpPr>
        <p:spPr>
          <a:xfrm>
            <a:off x="8293608" y="5421957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ko-KR" altLang="en-US" sz="850" dirty="0">
                <a:solidFill>
                  <a:srgbClr val="666666"/>
                </a:solidFill>
                <a:latin typeface="Arial" pitchFamily="34" charset="0"/>
                <a:cs typeface="Arial" pitchFamily="34" charset="-120"/>
              </a:rPr>
              <a:t>제품 확대</a:t>
            </a:r>
            <a:endParaRPr lang="en-US" sz="850" dirty="0"/>
          </a:p>
        </p:txBody>
      </p:sp>
      <p:sp>
        <p:nvSpPr>
          <p:cNvPr id="66" name="Shape 64"/>
          <p:cNvSpPr/>
          <p:nvPr/>
        </p:nvSpPr>
        <p:spPr>
          <a:xfrm>
            <a:off x="10104120" y="4791021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" name="Text 65"/>
          <p:cNvSpPr/>
          <p:nvPr/>
        </p:nvSpPr>
        <p:spPr>
          <a:xfrm>
            <a:off x="10104120" y="4827597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15:14 ~15:27</a:t>
            </a:r>
            <a:endParaRPr lang="en-US" sz="1000" dirty="0"/>
          </a:p>
        </p:txBody>
      </p:sp>
      <p:sp>
        <p:nvSpPr>
          <p:cNvPr id="68" name="Text 66"/>
          <p:cNvSpPr/>
          <p:nvPr/>
        </p:nvSpPr>
        <p:spPr>
          <a:xfrm>
            <a:off x="10104120" y="5147637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분모자는 추가에 막 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몇천원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추가에요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950" dirty="0">
              <a:solidFill>
                <a:srgbClr val="1C1C1C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내가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사서 차라리 넣어먹자,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많이 먹을 거니까</a:t>
            </a:r>
            <a:endParaRPr lang="en-US" sz="950" dirty="0"/>
          </a:p>
        </p:txBody>
      </p:sp>
      <p:sp>
        <p:nvSpPr>
          <p:cNvPr id="73" name="Text 12">
            <a:extLst>
              <a:ext uri="{FF2B5EF4-FFF2-40B4-BE49-F238E27FC236}">
                <a16:creationId xmlns:a16="http://schemas.microsoft.com/office/drawing/2014/main" id="{C3194E1C-B536-339C-C003-8E075FC59A19}"/>
              </a:ext>
            </a:extLst>
          </p:cNvPr>
          <p:cNvSpPr/>
          <p:nvPr/>
        </p:nvSpPr>
        <p:spPr>
          <a:xfrm>
            <a:off x="1051560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1</a:t>
            </a:r>
            <a:endParaRPr lang="en-US" sz="1100" dirty="0"/>
          </a:p>
        </p:txBody>
      </p:sp>
      <p:sp>
        <p:nvSpPr>
          <p:cNvPr id="75" name="Shape 13">
            <a:extLst>
              <a:ext uri="{FF2B5EF4-FFF2-40B4-BE49-F238E27FC236}">
                <a16:creationId xmlns:a16="http://schemas.microsoft.com/office/drawing/2014/main" id="{04FEA55B-F530-45B7-7D2C-EC75B1F79B1F}"/>
              </a:ext>
            </a:extLst>
          </p:cNvPr>
          <p:cNvSpPr/>
          <p:nvPr/>
        </p:nvSpPr>
        <p:spPr>
          <a:xfrm>
            <a:off x="1051560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7" name="Shape 14">
            <a:extLst>
              <a:ext uri="{FF2B5EF4-FFF2-40B4-BE49-F238E27FC236}">
                <a16:creationId xmlns:a16="http://schemas.microsoft.com/office/drawing/2014/main" id="{1013506B-0033-A8F4-F6BA-E3D9D3562BA9}"/>
              </a:ext>
            </a:extLst>
          </p:cNvPr>
          <p:cNvSpPr/>
          <p:nvPr/>
        </p:nvSpPr>
        <p:spPr>
          <a:xfrm>
            <a:off x="1131982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1" name="Text 16">
            <a:extLst>
              <a:ext uri="{FF2B5EF4-FFF2-40B4-BE49-F238E27FC236}">
                <a16:creationId xmlns:a16="http://schemas.microsoft.com/office/drawing/2014/main" id="{7452401F-087B-5922-D06E-46D47519798D}"/>
              </a:ext>
            </a:extLst>
          </p:cNvPr>
          <p:cNvSpPr/>
          <p:nvPr/>
        </p:nvSpPr>
        <p:spPr>
          <a:xfrm>
            <a:off x="1288732" y="3739896"/>
            <a:ext cx="11898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  <p:sp>
        <p:nvSpPr>
          <p:cNvPr id="85" name="Text 21">
            <a:extLst>
              <a:ext uri="{FF2B5EF4-FFF2-40B4-BE49-F238E27FC236}">
                <a16:creationId xmlns:a16="http://schemas.microsoft.com/office/drawing/2014/main" id="{B7E5040E-12DB-0AA0-EF31-0465C7F448F8}"/>
              </a:ext>
            </a:extLst>
          </p:cNvPr>
          <p:cNvSpPr/>
          <p:nvPr/>
        </p:nvSpPr>
        <p:spPr>
          <a:xfrm>
            <a:off x="2862072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2</a:t>
            </a:r>
            <a:endParaRPr lang="en-US" sz="1100" dirty="0"/>
          </a:p>
        </p:txBody>
      </p:sp>
      <p:sp>
        <p:nvSpPr>
          <p:cNvPr id="87" name="Shape 22">
            <a:extLst>
              <a:ext uri="{FF2B5EF4-FFF2-40B4-BE49-F238E27FC236}">
                <a16:creationId xmlns:a16="http://schemas.microsoft.com/office/drawing/2014/main" id="{A23CBA66-2C68-212C-1E3A-BC3AB0301F1B}"/>
              </a:ext>
            </a:extLst>
          </p:cNvPr>
          <p:cNvSpPr/>
          <p:nvPr/>
        </p:nvSpPr>
        <p:spPr>
          <a:xfrm>
            <a:off x="2862072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1" name="Text 27">
            <a:extLst>
              <a:ext uri="{FF2B5EF4-FFF2-40B4-BE49-F238E27FC236}">
                <a16:creationId xmlns:a16="http://schemas.microsoft.com/office/drawing/2014/main" id="{88BC4DCC-EBDF-6D93-7C6F-B537112C3106}"/>
              </a:ext>
            </a:extLst>
          </p:cNvPr>
          <p:cNvSpPr/>
          <p:nvPr/>
        </p:nvSpPr>
        <p:spPr>
          <a:xfrm>
            <a:off x="3099245" y="1783080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700" dirty="0"/>
          </a:p>
        </p:txBody>
      </p:sp>
      <p:sp>
        <p:nvSpPr>
          <p:cNvPr id="95" name="Text 32">
            <a:extLst>
              <a:ext uri="{FF2B5EF4-FFF2-40B4-BE49-F238E27FC236}">
                <a16:creationId xmlns:a16="http://schemas.microsoft.com/office/drawing/2014/main" id="{1129728A-C5B0-F65E-FD19-84B08D6C3E1D}"/>
              </a:ext>
            </a:extLst>
          </p:cNvPr>
          <p:cNvSpPr/>
          <p:nvPr/>
        </p:nvSpPr>
        <p:spPr>
          <a:xfrm>
            <a:off x="4672584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3</a:t>
            </a:r>
            <a:endParaRPr lang="en-US" sz="1100" dirty="0"/>
          </a:p>
        </p:txBody>
      </p:sp>
      <p:sp>
        <p:nvSpPr>
          <p:cNvPr id="97" name="Shape 33">
            <a:extLst>
              <a:ext uri="{FF2B5EF4-FFF2-40B4-BE49-F238E27FC236}">
                <a16:creationId xmlns:a16="http://schemas.microsoft.com/office/drawing/2014/main" id="{DEC96B65-7C3C-B97D-F30C-64CC599C3DAD}"/>
              </a:ext>
            </a:extLst>
          </p:cNvPr>
          <p:cNvSpPr/>
          <p:nvPr/>
        </p:nvSpPr>
        <p:spPr>
          <a:xfrm>
            <a:off x="4672584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9" name="Shape 34">
            <a:extLst>
              <a:ext uri="{FF2B5EF4-FFF2-40B4-BE49-F238E27FC236}">
                <a16:creationId xmlns:a16="http://schemas.microsoft.com/office/drawing/2014/main" id="{A831F072-C9E9-5410-AFE5-4CEF50F8CAAB}"/>
              </a:ext>
            </a:extLst>
          </p:cNvPr>
          <p:cNvSpPr/>
          <p:nvPr/>
        </p:nvSpPr>
        <p:spPr>
          <a:xfrm>
            <a:off x="4753007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5" name="Text 41">
            <a:extLst>
              <a:ext uri="{FF2B5EF4-FFF2-40B4-BE49-F238E27FC236}">
                <a16:creationId xmlns:a16="http://schemas.microsoft.com/office/drawing/2014/main" id="{A96C03BF-6EAA-AB61-D75E-9948529DB4AA}"/>
              </a:ext>
            </a:extLst>
          </p:cNvPr>
          <p:cNvSpPr/>
          <p:nvPr/>
        </p:nvSpPr>
        <p:spPr>
          <a:xfrm>
            <a:off x="6483096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4</a:t>
            </a:r>
            <a:endParaRPr lang="en-US" sz="1100" dirty="0"/>
          </a:p>
        </p:txBody>
      </p:sp>
      <p:sp>
        <p:nvSpPr>
          <p:cNvPr id="107" name="Shape 42">
            <a:extLst>
              <a:ext uri="{FF2B5EF4-FFF2-40B4-BE49-F238E27FC236}">
                <a16:creationId xmlns:a16="http://schemas.microsoft.com/office/drawing/2014/main" id="{EF4DF07B-2C41-ABD8-85BC-A8D7B7AD0E33}"/>
              </a:ext>
            </a:extLst>
          </p:cNvPr>
          <p:cNvSpPr/>
          <p:nvPr/>
        </p:nvSpPr>
        <p:spPr>
          <a:xfrm>
            <a:off x="6483096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9" name="Shape 43">
            <a:extLst>
              <a:ext uri="{FF2B5EF4-FFF2-40B4-BE49-F238E27FC236}">
                <a16:creationId xmlns:a16="http://schemas.microsoft.com/office/drawing/2014/main" id="{7E0DF949-DCFF-E182-609C-428964008872}"/>
              </a:ext>
            </a:extLst>
          </p:cNvPr>
          <p:cNvSpPr/>
          <p:nvPr/>
        </p:nvSpPr>
        <p:spPr>
          <a:xfrm>
            <a:off x="6563519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15" name="Text 50">
            <a:extLst>
              <a:ext uri="{FF2B5EF4-FFF2-40B4-BE49-F238E27FC236}">
                <a16:creationId xmlns:a16="http://schemas.microsoft.com/office/drawing/2014/main" id="{E39842B1-E240-87E3-584D-828CD571C7BA}"/>
              </a:ext>
            </a:extLst>
          </p:cNvPr>
          <p:cNvSpPr/>
          <p:nvPr/>
        </p:nvSpPr>
        <p:spPr>
          <a:xfrm>
            <a:off x="8293608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# 5 </a:t>
            </a:r>
            <a:r>
              <a:rPr lang="ko-KR" alt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제품 노출</a:t>
            </a:r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117" name="Shape 51">
            <a:extLst>
              <a:ext uri="{FF2B5EF4-FFF2-40B4-BE49-F238E27FC236}">
                <a16:creationId xmlns:a16="http://schemas.microsoft.com/office/drawing/2014/main" id="{3931F1E6-FF75-1603-232F-9C4C30502554}"/>
              </a:ext>
            </a:extLst>
          </p:cNvPr>
          <p:cNvSpPr/>
          <p:nvPr/>
        </p:nvSpPr>
        <p:spPr>
          <a:xfrm>
            <a:off x="8293608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9" name="Shape 52">
            <a:extLst>
              <a:ext uri="{FF2B5EF4-FFF2-40B4-BE49-F238E27FC236}">
                <a16:creationId xmlns:a16="http://schemas.microsoft.com/office/drawing/2014/main" id="{FFBB0C7C-3C77-5306-32F9-39BC3F8825F5}"/>
              </a:ext>
            </a:extLst>
          </p:cNvPr>
          <p:cNvSpPr/>
          <p:nvPr/>
        </p:nvSpPr>
        <p:spPr>
          <a:xfrm>
            <a:off x="8374031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5" name="Text 59">
            <a:extLst>
              <a:ext uri="{FF2B5EF4-FFF2-40B4-BE49-F238E27FC236}">
                <a16:creationId xmlns:a16="http://schemas.microsoft.com/office/drawing/2014/main" id="{BF6E464C-8F56-71F8-54F5-7A44DB402C72}"/>
              </a:ext>
            </a:extLst>
          </p:cNvPr>
          <p:cNvSpPr/>
          <p:nvPr/>
        </p:nvSpPr>
        <p:spPr>
          <a:xfrm>
            <a:off x="10104120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6</a:t>
            </a:r>
            <a:endParaRPr lang="en-US" sz="1100" dirty="0"/>
          </a:p>
        </p:txBody>
      </p:sp>
      <p:sp>
        <p:nvSpPr>
          <p:cNvPr id="127" name="Shape 60">
            <a:extLst>
              <a:ext uri="{FF2B5EF4-FFF2-40B4-BE49-F238E27FC236}">
                <a16:creationId xmlns:a16="http://schemas.microsoft.com/office/drawing/2014/main" id="{2496BC8D-5BB5-8D70-1AC9-A4607037ED61}"/>
              </a:ext>
            </a:extLst>
          </p:cNvPr>
          <p:cNvSpPr/>
          <p:nvPr/>
        </p:nvSpPr>
        <p:spPr>
          <a:xfrm>
            <a:off x="10104120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9" name="Shape 61">
            <a:extLst>
              <a:ext uri="{FF2B5EF4-FFF2-40B4-BE49-F238E27FC236}">
                <a16:creationId xmlns:a16="http://schemas.microsoft.com/office/drawing/2014/main" id="{838843EB-EE90-6532-75DE-31AA4666404B}"/>
              </a:ext>
            </a:extLst>
          </p:cNvPr>
          <p:cNvSpPr/>
          <p:nvPr/>
        </p:nvSpPr>
        <p:spPr>
          <a:xfrm>
            <a:off x="10184543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45" name="그림 144">
            <a:extLst>
              <a:ext uri="{FF2B5EF4-FFF2-40B4-BE49-F238E27FC236}">
                <a16:creationId xmlns:a16="http://schemas.microsoft.com/office/drawing/2014/main" id="{253356F3-3755-5F10-0C23-1B6099A4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10" y="1797882"/>
            <a:ext cx="1563703" cy="2779916"/>
          </a:xfrm>
          <a:prstGeom prst="rect">
            <a:avLst/>
          </a:prstGeom>
        </p:spPr>
      </p:pic>
      <p:pic>
        <p:nvPicPr>
          <p:cNvPr id="147" name="그림 146">
            <a:extLst>
              <a:ext uri="{FF2B5EF4-FFF2-40B4-BE49-F238E27FC236}">
                <a16:creationId xmlns:a16="http://schemas.microsoft.com/office/drawing/2014/main" id="{96D10B4E-A2F3-FFF7-10E9-0E57B07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69" y="1789393"/>
            <a:ext cx="1572032" cy="2815563"/>
          </a:xfrm>
          <a:prstGeom prst="rect">
            <a:avLst/>
          </a:prstGeom>
        </p:spPr>
      </p:pic>
      <p:pic>
        <p:nvPicPr>
          <p:cNvPr id="149" name="그림 148">
            <a:extLst>
              <a:ext uri="{FF2B5EF4-FFF2-40B4-BE49-F238E27FC236}">
                <a16:creationId xmlns:a16="http://schemas.microsoft.com/office/drawing/2014/main" id="{7478906A-F773-F2D4-BAA3-1C6E176F0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717" y="1784285"/>
            <a:ext cx="1572736" cy="2795975"/>
          </a:xfrm>
          <a:prstGeom prst="rect">
            <a:avLst/>
          </a:prstGeom>
        </p:spPr>
      </p:pic>
      <p:pic>
        <p:nvPicPr>
          <p:cNvPr id="151" name="그림 150">
            <a:extLst>
              <a:ext uri="{FF2B5EF4-FFF2-40B4-BE49-F238E27FC236}">
                <a16:creationId xmlns:a16="http://schemas.microsoft.com/office/drawing/2014/main" id="{766E4938-14B9-3C0D-59E0-84E82E8A5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289" y="1784284"/>
            <a:ext cx="1571351" cy="2793513"/>
          </a:xfrm>
          <a:prstGeom prst="rect">
            <a:avLst/>
          </a:prstGeom>
        </p:spPr>
      </p:pic>
      <p:pic>
        <p:nvPicPr>
          <p:cNvPr id="153" name="그림 152">
            <a:extLst>
              <a:ext uri="{FF2B5EF4-FFF2-40B4-BE49-F238E27FC236}">
                <a16:creationId xmlns:a16="http://schemas.microsoft.com/office/drawing/2014/main" id="{74074A44-4937-B5D7-C712-3EE4CA635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031" y="1783855"/>
            <a:ext cx="1583754" cy="2815562"/>
          </a:xfrm>
          <a:prstGeom prst="rect">
            <a:avLst/>
          </a:prstGeom>
        </p:spPr>
      </p:pic>
      <p:pic>
        <p:nvPicPr>
          <p:cNvPr id="155" name="그림 154">
            <a:extLst>
              <a:ext uri="{FF2B5EF4-FFF2-40B4-BE49-F238E27FC236}">
                <a16:creationId xmlns:a16="http://schemas.microsoft.com/office/drawing/2014/main" id="{BBA1C9EB-D936-E910-2D77-E596D940F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8846" y="1804994"/>
            <a:ext cx="1583754" cy="27947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47472"/>
            <a:ext cx="64008" cy="384048"/>
          </a:xfrm>
          <a:prstGeom prst="rect">
            <a:avLst/>
          </a:prstGeom>
          <a:solidFill>
            <a:srgbClr val="1C1C1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66928" y="320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BOARD _ 영상 기획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108192" y="329184"/>
            <a:ext cx="5623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3안 : </a:t>
            </a:r>
            <a:r>
              <a:rPr 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요즘</a:t>
            </a: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윈터가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빠진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마라샹궈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411480" y="827313"/>
            <a:ext cx="11411712" cy="329184"/>
          </a:xfrm>
          <a:prstGeom prst="rect">
            <a:avLst/>
          </a:prstGeom>
          <a:solidFill>
            <a:srgbClr val="FAFAFA"/>
          </a:solidFill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411480" y="827313"/>
            <a:ext cx="777240" cy="329184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411480" y="827313"/>
            <a:ext cx="777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기획 의도</a:t>
            </a:r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298448" y="827313"/>
            <a:ext cx="10424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먹는 속도를 비교하는 인터뷰 내용으로 공감 형성</a:t>
            </a:r>
            <a:r>
              <a:rPr lang="en-US" altLang="ko-KR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</a:t>
            </a:r>
            <a:r>
              <a:rPr lang="ko-KR" altLang="en-US" sz="10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유도 후 자연스럽게 제품 노출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1480" y="4836306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1480" y="5156346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11480" y="6034170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1051560" y="4799730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1051560" y="4836306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14:11 ~14:23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051560" y="5156346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시켜놓고 아이스크림, 과자, 떡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같은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거 먹으면서 기다려야 돼요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2862072" y="4799730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" name="Text 27"/>
          <p:cNvSpPr/>
          <p:nvPr/>
        </p:nvSpPr>
        <p:spPr>
          <a:xfrm>
            <a:off x="2862072" y="4836306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14:24 ~14:37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2862072" y="5156346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카리나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저는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단거리 선수예요,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윈터는 완전 마라톤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4672584" y="4799730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Text 36"/>
          <p:cNvSpPr/>
          <p:nvPr/>
        </p:nvSpPr>
        <p:spPr>
          <a:xfrm>
            <a:off x="4672584" y="4836306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14:40 ~14:45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4672584" y="5156346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여기는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우사인볼트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여기는 이봉주네</a:t>
            </a:r>
            <a:endParaRPr lang="en-US" sz="950" dirty="0"/>
          </a:p>
        </p:txBody>
      </p:sp>
      <p:sp>
        <p:nvSpPr>
          <p:cNvPr id="46" name="Shape 44"/>
          <p:cNvSpPr/>
          <p:nvPr/>
        </p:nvSpPr>
        <p:spPr>
          <a:xfrm>
            <a:off x="6483096" y="4799730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7" name="Text 45"/>
          <p:cNvSpPr/>
          <p:nvPr/>
        </p:nvSpPr>
        <p:spPr>
          <a:xfrm>
            <a:off x="6483096" y="4836306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14:44 ~14:55</a:t>
            </a:r>
            <a:endParaRPr lang="en-US" sz="1000" dirty="0"/>
          </a:p>
        </p:txBody>
      </p:sp>
      <p:sp>
        <p:nvSpPr>
          <p:cNvPr id="48" name="Text 46"/>
          <p:cNvSpPr/>
          <p:nvPr/>
        </p:nvSpPr>
        <p:spPr>
          <a:xfrm>
            <a:off x="6483096" y="5156346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밥 먹다가 배부르면 쉬었다가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다시 먹는 스타일이에요</a:t>
            </a:r>
            <a:endParaRPr lang="en-US" sz="950" dirty="0"/>
          </a:p>
        </p:txBody>
      </p:sp>
      <p:sp>
        <p:nvSpPr>
          <p:cNvPr id="55" name="Shape 53"/>
          <p:cNvSpPr/>
          <p:nvPr/>
        </p:nvSpPr>
        <p:spPr>
          <a:xfrm>
            <a:off x="8293608" y="4799730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" name="Text 54"/>
          <p:cNvSpPr/>
          <p:nvPr/>
        </p:nvSpPr>
        <p:spPr>
          <a:xfrm>
            <a:off x="8293608" y="4836306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14:55 ~15:07</a:t>
            </a:r>
            <a:endParaRPr lang="en-US" sz="1000" dirty="0"/>
          </a:p>
        </p:txBody>
      </p:sp>
      <p:sp>
        <p:nvSpPr>
          <p:cNvPr id="57" name="Text 55"/>
          <p:cNvSpPr/>
          <p:nvPr/>
        </p:nvSpPr>
        <p:spPr>
          <a:xfrm>
            <a:off x="8293608" y="5156346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배달음식은 뭐 시켜 먹어요?</a:t>
            </a:r>
            <a:endParaRPr lang="en-US" sz="950" dirty="0"/>
          </a:p>
        </p:txBody>
      </p:sp>
      <p:sp>
        <p:nvSpPr>
          <p:cNvPr id="66" name="Shape 64"/>
          <p:cNvSpPr/>
          <p:nvPr/>
        </p:nvSpPr>
        <p:spPr>
          <a:xfrm>
            <a:off x="10104120" y="4799730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" name="Text 65"/>
          <p:cNvSpPr/>
          <p:nvPr/>
        </p:nvSpPr>
        <p:spPr>
          <a:xfrm>
            <a:off x="10104120" y="4836306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15:07 ~15:13</a:t>
            </a:r>
            <a:endParaRPr lang="en-US" sz="1000" dirty="0"/>
          </a:p>
        </p:txBody>
      </p:sp>
      <p:sp>
        <p:nvSpPr>
          <p:cNvPr id="68" name="Text 66"/>
          <p:cNvSpPr/>
          <p:nvPr/>
        </p:nvSpPr>
        <p:spPr>
          <a:xfrm>
            <a:off x="10104120" y="5156346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요즘에는 마라샹궈 먹어가지고…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소스도 있네</a:t>
            </a:r>
            <a:endParaRPr lang="en-US" sz="950" dirty="0"/>
          </a:p>
        </p:txBody>
      </p:sp>
      <p:sp>
        <p:nvSpPr>
          <p:cNvPr id="69" name="Text 67"/>
          <p:cNvSpPr/>
          <p:nvPr/>
        </p:nvSpPr>
        <p:spPr>
          <a:xfrm>
            <a:off x="10104120" y="5556940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ko-KR" altLang="en-US" sz="85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제품 노출 구간 유지 후 장면 전환</a:t>
            </a:r>
            <a:endParaRPr lang="en-US" sz="850" dirty="0"/>
          </a:p>
        </p:txBody>
      </p:sp>
      <p:sp>
        <p:nvSpPr>
          <p:cNvPr id="71" name="Text 12">
            <a:extLst>
              <a:ext uri="{FF2B5EF4-FFF2-40B4-BE49-F238E27FC236}">
                <a16:creationId xmlns:a16="http://schemas.microsoft.com/office/drawing/2014/main" id="{B56FF8FC-F98A-EEB8-C347-44DFDB6C3180}"/>
              </a:ext>
            </a:extLst>
          </p:cNvPr>
          <p:cNvSpPr/>
          <p:nvPr/>
        </p:nvSpPr>
        <p:spPr>
          <a:xfrm>
            <a:off x="1051560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1</a:t>
            </a:r>
            <a:endParaRPr lang="en-US" sz="1100" dirty="0"/>
          </a:p>
        </p:txBody>
      </p:sp>
      <p:sp>
        <p:nvSpPr>
          <p:cNvPr id="73" name="Shape 13">
            <a:extLst>
              <a:ext uri="{FF2B5EF4-FFF2-40B4-BE49-F238E27FC236}">
                <a16:creationId xmlns:a16="http://schemas.microsoft.com/office/drawing/2014/main" id="{C78D9BD9-A5C0-1A99-C664-9FF379EECF3C}"/>
              </a:ext>
            </a:extLst>
          </p:cNvPr>
          <p:cNvSpPr/>
          <p:nvPr/>
        </p:nvSpPr>
        <p:spPr>
          <a:xfrm>
            <a:off x="1051560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" name="Shape 14">
            <a:extLst>
              <a:ext uri="{FF2B5EF4-FFF2-40B4-BE49-F238E27FC236}">
                <a16:creationId xmlns:a16="http://schemas.microsoft.com/office/drawing/2014/main" id="{6BFC2CBC-066B-EA44-4B2A-2389A4538AC5}"/>
              </a:ext>
            </a:extLst>
          </p:cNvPr>
          <p:cNvSpPr/>
          <p:nvPr/>
        </p:nvSpPr>
        <p:spPr>
          <a:xfrm>
            <a:off x="1131982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7" name="Text 16">
            <a:extLst>
              <a:ext uri="{FF2B5EF4-FFF2-40B4-BE49-F238E27FC236}">
                <a16:creationId xmlns:a16="http://schemas.microsoft.com/office/drawing/2014/main" id="{91AA6FC3-3849-F1E0-F924-26B3A620C5B0}"/>
              </a:ext>
            </a:extLst>
          </p:cNvPr>
          <p:cNvSpPr/>
          <p:nvPr/>
        </p:nvSpPr>
        <p:spPr>
          <a:xfrm>
            <a:off x="1288732" y="3739896"/>
            <a:ext cx="11898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  <p:sp>
        <p:nvSpPr>
          <p:cNvPr id="79" name="Text 21">
            <a:extLst>
              <a:ext uri="{FF2B5EF4-FFF2-40B4-BE49-F238E27FC236}">
                <a16:creationId xmlns:a16="http://schemas.microsoft.com/office/drawing/2014/main" id="{3D965ECA-A467-0766-02D1-D64D01D550B2}"/>
              </a:ext>
            </a:extLst>
          </p:cNvPr>
          <p:cNvSpPr/>
          <p:nvPr/>
        </p:nvSpPr>
        <p:spPr>
          <a:xfrm>
            <a:off x="2862072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2</a:t>
            </a:r>
            <a:endParaRPr lang="en-US" sz="1100" dirty="0"/>
          </a:p>
        </p:txBody>
      </p:sp>
      <p:sp>
        <p:nvSpPr>
          <p:cNvPr id="81" name="Shape 22">
            <a:extLst>
              <a:ext uri="{FF2B5EF4-FFF2-40B4-BE49-F238E27FC236}">
                <a16:creationId xmlns:a16="http://schemas.microsoft.com/office/drawing/2014/main" id="{C2021CD7-263B-C173-2C2D-470D269943CD}"/>
              </a:ext>
            </a:extLst>
          </p:cNvPr>
          <p:cNvSpPr/>
          <p:nvPr/>
        </p:nvSpPr>
        <p:spPr>
          <a:xfrm>
            <a:off x="2862072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3" name="Text 27">
            <a:extLst>
              <a:ext uri="{FF2B5EF4-FFF2-40B4-BE49-F238E27FC236}">
                <a16:creationId xmlns:a16="http://schemas.microsoft.com/office/drawing/2014/main" id="{23F784AB-4E5F-5ECA-D5C8-7678945C7ABA}"/>
              </a:ext>
            </a:extLst>
          </p:cNvPr>
          <p:cNvSpPr/>
          <p:nvPr/>
        </p:nvSpPr>
        <p:spPr>
          <a:xfrm>
            <a:off x="3099245" y="1783080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700" dirty="0"/>
          </a:p>
        </p:txBody>
      </p:sp>
      <p:sp>
        <p:nvSpPr>
          <p:cNvPr id="85" name="Text 32">
            <a:extLst>
              <a:ext uri="{FF2B5EF4-FFF2-40B4-BE49-F238E27FC236}">
                <a16:creationId xmlns:a16="http://schemas.microsoft.com/office/drawing/2014/main" id="{662EECD7-FBCF-2899-8A9C-80D71BB9E59C}"/>
              </a:ext>
            </a:extLst>
          </p:cNvPr>
          <p:cNvSpPr/>
          <p:nvPr/>
        </p:nvSpPr>
        <p:spPr>
          <a:xfrm>
            <a:off x="4672584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3</a:t>
            </a:r>
            <a:endParaRPr lang="en-US" sz="1100" dirty="0"/>
          </a:p>
        </p:txBody>
      </p:sp>
      <p:sp>
        <p:nvSpPr>
          <p:cNvPr id="87" name="Shape 33">
            <a:extLst>
              <a:ext uri="{FF2B5EF4-FFF2-40B4-BE49-F238E27FC236}">
                <a16:creationId xmlns:a16="http://schemas.microsoft.com/office/drawing/2014/main" id="{933BAB4F-AC53-F709-6288-4920AE05A631}"/>
              </a:ext>
            </a:extLst>
          </p:cNvPr>
          <p:cNvSpPr/>
          <p:nvPr/>
        </p:nvSpPr>
        <p:spPr>
          <a:xfrm>
            <a:off x="4672584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9" name="Shape 34">
            <a:extLst>
              <a:ext uri="{FF2B5EF4-FFF2-40B4-BE49-F238E27FC236}">
                <a16:creationId xmlns:a16="http://schemas.microsoft.com/office/drawing/2014/main" id="{76E3CE37-B403-12AB-0C1F-F7CA934FC53C}"/>
              </a:ext>
            </a:extLst>
          </p:cNvPr>
          <p:cNvSpPr/>
          <p:nvPr/>
        </p:nvSpPr>
        <p:spPr>
          <a:xfrm>
            <a:off x="4753007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1" name="Text 41">
            <a:extLst>
              <a:ext uri="{FF2B5EF4-FFF2-40B4-BE49-F238E27FC236}">
                <a16:creationId xmlns:a16="http://schemas.microsoft.com/office/drawing/2014/main" id="{2F028AEF-C698-4497-6BB9-2BE4E7832833}"/>
              </a:ext>
            </a:extLst>
          </p:cNvPr>
          <p:cNvSpPr/>
          <p:nvPr/>
        </p:nvSpPr>
        <p:spPr>
          <a:xfrm>
            <a:off x="6483096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4</a:t>
            </a:r>
            <a:endParaRPr lang="en-US" sz="1100" dirty="0"/>
          </a:p>
        </p:txBody>
      </p:sp>
      <p:sp>
        <p:nvSpPr>
          <p:cNvPr id="93" name="Shape 42">
            <a:extLst>
              <a:ext uri="{FF2B5EF4-FFF2-40B4-BE49-F238E27FC236}">
                <a16:creationId xmlns:a16="http://schemas.microsoft.com/office/drawing/2014/main" id="{EE1AD319-0319-2555-22E6-014AB3526027}"/>
              </a:ext>
            </a:extLst>
          </p:cNvPr>
          <p:cNvSpPr/>
          <p:nvPr/>
        </p:nvSpPr>
        <p:spPr>
          <a:xfrm>
            <a:off x="6483096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5" name="Shape 43">
            <a:extLst>
              <a:ext uri="{FF2B5EF4-FFF2-40B4-BE49-F238E27FC236}">
                <a16:creationId xmlns:a16="http://schemas.microsoft.com/office/drawing/2014/main" id="{9B5788B4-D35C-9660-477B-FDFB11CCCAE0}"/>
              </a:ext>
            </a:extLst>
          </p:cNvPr>
          <p:cNvSpPr/>
          <p:nvPr/>
        </p:nvSpPr>
        <p:spPr>
          <a:xfrm>
            <a:off x="6563519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97" name="Text 50">
            <a:extLst>
              <a:ext uri="{FF2B5EF4-FFF2-40B4-BE49-F238E27FC236}">
                <a16:creationId xmlns:a16="http://schemas.microsoft.com/office/drawing/2014/main" id="{4589A6EA-40F6-E1B0-9008-EE322B97FC57}"/>
              </a:ext>
            </a:extLst>
          </p:cNvPr>
          <p:cNvSpPr/>
          <p:nvPr/>
        </p:nvSpPr>
        <p:spPr>
          <a:xfrm>
            <a:off x="8293608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5 </a:t>
            </a:r>
            <a:endParaRPr lang="en-US" sz="1100" dirty="0"/>
          </a:p>
        </p:txBody>
      </p:sp>
      <p:sp>
        <p:nvSpPr>
          <p:cNvPr id="99" name="Shape 51">
            <a:extLst>
              <a:ext uri="{FF2B5EF4-FFF2-40B4-BE49-F238E27FC236}">
                <a16:creationId xmlns:a16="http://schemas.microsoft.com/office/drawing/2014/main" id="{162AE660-E6CF-7809-741E-5101FB7870BD}"/>
              </a:ext>
            </a:extLst>
          </p:cNvPr>
          <p:cNvSpPr/>
          <p:nvPr/>
        </p:nvSpPr>
        <p:spPr>
          <a:xfrm>
            <a:off x="8293608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1" name="Shape 52">
            <a:extLst>
              <a:ext uri="{FF2B5EF4-FFF2-40B4-BE49-F238E27FC236}">
                <a16:creationId xmlns:a16="http://schemas.microsoft.com/office/drawing/2014/main" id="{B1F7A5BD-5CBA-58E7-DDAE-109BEEC31129}"/>
              </a:ext>
            </a:extLst>
          </p:cNvPr>
          <p:cNvSpPr/>
          <p:nvPr/>
        </p:nvSpPr>
        <p:spPr>
          <a:xfrm>
            <a:off x="8374031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" name="Text 59">
            <a:extLst>
              <a:ext uri="{FF2B5EF4-FFF2-40B4-BE49-F238E27FC236}">
                <a16:creationId xmlns:a16="http://schemas.microsoft.com/office/drawing/2014/main" id="{2E581684-58BF-31E3-8EC0-A3976B702D60}"/>
              </a:ext>
            </a:extLst>
          </p:cNvPr>
          <p:cNvSpPr/>
          <p:nvPr/>
        </p:nvSpPr>
        <p:spPr>
          <a:xfrm>
            <a:off x="10104120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# 6 </a:t>
            </a:r>
            <a:r>
              <a:rPr lang="ko-KR" alt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제품 노출</a:t>
            </a:r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105" name="Shape 60">
            <a:extLst>
              <a:ext uri="{FF2B5EF4-FFF2-40B4-BE49-F238E27FC236}">
                <a16:creationId xmlns:a16="http://schemas.microsoft.com/office/drawing/2014/main" id="{16DA637D-59F8-D64F-3640-0CF797D0E504}"/>
              </a:ext>
            </a:extLst>
          </p:cNvPr>
          <p:cNvSpPr/>
          <p:nvPr/>
        </p:nvSpPr>
        <p:spPr>
          <a:xfrm>
            <a:off x="10104120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7" name="Shape 61">
            <a:extLst>
              <a:ext uri="{FF2B5EF4-FFF2-40B4-BE49-F238E27FC236}">
                <a16:creationId xmlns:a16="http://schemas.microsoft.com/office/drawing/2014/main" id="{8A0C8A3E-D224-989C-F099-BEE003680442}"/>
              </a:ext>
            </a:extLst>
          </p:cNvPr>
          <p:cNvSpPr/>
          <p:nvPr/>
        </p:nvSpPr>
        <p:spPr>
          <a:xfrm>
            <a:off x="10184543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3" name="그림 122">
            <a:extLst>
              <a:ext uri="{FF2B5EF4-FFF2-40B4-BE49-F238E27FC236}">
                <a16:creationId xmlns:a16="http://schemas.microsoft.com/office/drawing/2014/main" id="{BB886956-CA48-9698-8DD1-F4E2D95E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779" y="1780684"/>
            <a:ext cx="1583754" cy="2815562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E95F5C05-1B67-7A7D-C1C2-7CA2C967D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809" y="1773936"/>
            <a:ext cx="1583754" cy="2815562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7853FFCE-4A56-0948-13FF-39D9735F3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517" y="1783080"/>
            <a:ext cx="1587251" cy="2821780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97DB22C8-7790-3784-B116-2FF5F0435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087" y="1796575"/>
            <a:ext cx="1573414" cy="2797181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5841452C-C2DD-0A9E-CE55-2C773648A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76" y="1773935"/>
            <a:ext cx="1595881" cy="2837121"/>
          </a:xfrm>
          <a:prstGeom prst="rect">
            <a:avLst/>
          </a:prstGeom>
        </p:spPr>
      </p:pic>
      <p:pic>
        <p:nvPicPr>
          <p:cNvPr id="133" name="그림 132">
            <a:extLst>
              <a:ext uri="{FF2B5EF4-FFF2-40B4-BE49-F238E27FC236}">
                <a16:creationId xmlns:a16="http://schemas.microsoft.com/office/drawing/2014/main" id="{7CA16455-07FF-E76B-19E1-0EE1CAD2F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0282" y="1796576"/>
            <a:ext cx="1595882" cy="2837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47472"/>
            <a:ext cx="64008" cy="384048"/>
          </a:xfrm>
          <a:prstGeom prst="rect">
            <a:avLst/>
          </a:prstGeom>
          <a:solidFill>
            <a:srgbClr val="1C1C1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66928" y="320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BOARD _ 영상 기획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108192" y="329184"/>
            <a:ext cx="5623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4안 :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윈터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냉장고에서</a:t>
            </a:r>
            <a:r>
              <a:rPr 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나온 </a:t>
            </a:r>
            <a:r>
              <a:rPr lang="ko-KR" altLang="en-US" sz="1250" b="1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마라샹궈</a:t>
            </a:r>
            <a:r>
              <a:rPr lang="ko-KR" altLang="en-US" sz="125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재료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411480" y="896978"/>
            <a:ext cx="11411712" cy="329184"/>
          </a:xfrm>
          <a:prstGeom prst="rect">
            <a:avLst/>
          </a:prstGeom>
          <a:solidFill>
            <a:srgbClr val="FAFAFA"/>
          </a:solidFill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411480" y="896978"/>
            <a:ext cx="777240" cy="329184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411480" y="896978"/>
            <a:ext cx="777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기획 의도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298448" y="896978"/>
            <a:ext cx="10424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1000" dirty="0" err="1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윈터</a:t>
            </a:r>
            <a:r>
              <a:rPr lang="ko-KR" altLang="en-US" sz="100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 냉장고에서  </a:t>
            </a:r>
            <a:r>
              <a:rPr lang="ko-KR" altLang="en-US" sz="1000" dirty="0" err="1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마라샹궈</a:t>
            </a:r>
            <a:r>
              <a:rPr lang="ko-KR" altLang="en-US" sz="100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 재료 발견을 시작으로 제품을 자연스럽게 메인 노출 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1480" y="4836309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1480" y="5156349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11480" y="6034173"/>
            <a:ext cx="5669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1051560" y="4799733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Text 20"/>
          <p:cNvSpPr/>
          <p:nvPr/>
        </p:nvSpPr>
        <p:spPr>
          <a:xfrm>
            <a:off x="1051560" y="4836309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15:07 ~15:13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051560" y="5156349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마라샹궈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소스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있네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pPr marL="0" indent="0">
              <a:lnSpc>
                <a:spcPts val="1300"/>
              </a:lnSpc>
              <a:buNone/>
            </a:pP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넙적 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분모자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, 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면있네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1051560" y="5556943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ko-KR" altLang="en-US" sz="850" dirty="0">
                <a:solidFill>
                  <a:srgbClr val="666666"/>
                </a:solidFill>
                <a:latin typeface="Arial" pitchFamily="34" charset="0"/>
                <a:cs typeface="Arial" pitchFamily="34" charset="-120"/>
              </a:rPr>
              <a:t>제품 노출 구간 유지 후 장면전환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2862072" y="4799733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" name="Text 29"/>
          <p:cNvSpPr/>
          <p:nvPr/>
        </p:nvSpPr>
        <p:spPr>
          <a:xfrm>
            <a:off x="2862072" y="4836309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15:16 ~15:27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2862072" y="5156349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분모자 한 두줄에 몇 천원…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내가 사서 차라리 넣어먹자</a:t>
            </a:r>
            <a:endParaRPr lang="en-US" sz="950" dirty="0"/>
          </a:p>
        </p:txBody>
      </p:sp>
      <p:sp>
        <p:nvSpPr>
          <p:cNvPr id="39" name="Shape 37"/>
          <p:cNvSpPr/>
          <p:nvPr/>
        </p:nvSpPr>
        <p:spPr>
          <a:xfrm>
            <a:off x="4672584" y="4799733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Text 38"/>
          <p:cNvSpPr/>
          <p:nvPr/>
        </p:nvSpPr>
        <p:spPr>
          <a:xfrm>
            <a:off x="4672584" y="4836309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15:27 ~15:39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4672584" y="5156349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에스파가 이정도로 어려워요?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근검절약이야</a:t>
            </a:r>
            <a:endParaRPr lang="en-US" sz="950" dirty="0"/>
          </a:p>
        </p:txBody>
      </p:sp>
      <p:sp>
        <p:nvSpPr>
          <p:cNvPr id="48" name="Shape 46"/>
          <p:cNvSpPr/>
          <p:nvPr/>
        </p:nvSpPr>
        <p:spPr>
          <a:xfrm>
            <a:off x="6483096" y="4799733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Text 47"/>
          <p:cNvSpPr/>
          <p:nvPr/>
        </p:nvSpPr>
        <p:spPr>
          <a:xfrm>
            <a:off x="6483096" y="4836309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15:39 ~15:51</a:t>
            </a:r>
            <a:endParaRPr lang="en-US" sz="1000" dirty="0"/>
          </a:p>
        </p:txBody>
      </p:sp>
      <p:sp>
        <p:nvSpPr>
          <p:cNvPr id="50" name="Text 48"/>
          <p:cNvSpPr/>
          <p:nvPr/>
        </p:nvSpPr>
        <p:spPr>
          <a:xfrm>
            <a:off x="6483096" y="5156349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해동을 하기가 시간이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너무 오래 걸리는 거예요</a:t>
            </a:r>
            <a:endParaRPr lang="en-US" sz="950" dirty="0"/>
          </a:p>
        </p:txBody>
      </p:sp>
      <p:sp>
        <p:nvSpPr>
          <p:cNvPr id="57" name="Shape 55"/>
          <p:cNvSpPr/>
          <p:nvPr/>
        </p:nvSpPr>
        <p:spPr>
          <a:xfrm>
            <a:off x="8293608" y="4799733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Text 56"/>
          <p:cNvSpPr/>
          <p:nvPr/>
        </p:nvSpPr>
        <p:spPr>
          <a:xfrm>
            <a:off x="8293608" y="4836309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19:59 ~20:11</a:t>
            </a:r>
            <a:endParaRPr lang="en-US" sz="1000" dirty="0"/>
          </a:p>
        </p:txBody>
      </p:sp>
      <p:sp>
        <p:nvSpPr>
          <p:cNvPr id="59" name="Text 57"/>
          <p:cNvSpPr/>
          <p:nvPr/>
        </p:nvSpPr>
        <p:spPr>
          <a:xfrm>
            <a:off x="8293608" y="5156349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배고플 때 참지를 못해요…</a:t>
            </a:r>
            <a:endParaRPr lang="en-US" sz="950" dirty="0"/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빨리빨리 되잖아요,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거의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십오분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만에 </a:t>
            </a:r>
            <a:r>
              <a:rPr lang="ko-KR" altLang="en-US" sz="950" dirty="0" err="1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되잖아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.</a:t>
            </a:r>
            <a:endParaRPr lang="en-US" sz="950" dirty="0"/>
          </a:p>
        </p:txBody>
      </p:sp>
      <p:sp>
        <p:nvSpPr>
          <p:cNvPr id="66" name="Shape 64"/>
          <p:cNvSpPr/>
          <p:nvPr/>
        </p:nvSpPr>
        <p:spPr>
          <a:xfrm>
            <a:off x="10104120" y="4799733"/>
            <a:ext cx="1719072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" name="Text 65"/>
          <p:cNvSpPr/>
          <p:nvPr/>
        </p:nvSpPr>
        <p:spPr>
          <a:xfrm>
            <a:off x="10104120" y="4836309"/>
            <a:ext cx="1719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20:11 ~20:12</a:t>
            </a:r>
            <a:endParaRPr lang="en-US" sz="1000" dirty="0"/>
          </a:p>
        </p:txBody>
      </p:sp>
      <p:sp>
        <p:nvSpPr>
          <p:cNvPr id="68" name="Text 66"/>
          <p:cNvSpPr/>
          <p:nvPr/>
        </p:nvSpPr>
        <p:spPr>
          <a:xfrm>
            <a:off x="10104120" y="5156349"/>
            <a:ext cx="171907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진짜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너무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50" dirty="0" err="1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좋아요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15</a:t>
            </a:r>
            <a:r>
              <a:rPr lang="ko-KR" altLang="en-US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분만에 한상 차려드리겠습니다</a:t>
            </a:r>
            <a:r>
              <a:rPr lang="en-US" altLang="ko-KR" sz="950" dirty="0">
                <a:solidFill>
                  <a:srgbClr val="1C1C1C"/>
                </a:solidFill>
                <a:latin typeface="Arial" pitchFamily="34" charset="0"/>
                <a:cs typeface="Arial" pitchFamily="34" charset="-120"/>
              </a:rPr>
              <a:t>.</a:t>
            </a:r>
            <a:endParaRPr lang="en-US" sz="950" dirty="0"/>
          </a:p>
        </p:txBody>
      </p:sp>
      <p:sp>
        <p:nvSpPr>
          <p:cNvPr id="71" name="Text 12">
            <a:extLst>
              <a:ext uri="{FF2B5EF4-FFF2-40B4-BE49-F238E27FC236}">
                <a16:creationId xmlns:a16="http://schemas.microsoft.com/office/drawing/2014/main" id="{D11538FE-8D4F-5BD0-2549-9E3F5F14C5CF}"/>
              </a:ext>
            </a:extLst>
          </p:cNvPr>
          <p:cNvSpPr/>
          <p:nvPr/>
        </p:nvSpPr>
        <p:spPr>
          <a:xfrm>
            <a:off x="1008015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# 1 </a:t>
            </a:r>
            <a:r>
              <a:rPr lang="ko-KR" altLang="en-US" sz="1100" b="1" dirty="0">
                <a:solidFill>
                  <a:srgbClr val="1C1C1C"/>
                </a:solidFill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제품 노출</a:t>
            </a:r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73" name="Shape 13">
            <a:extLst>
              <a:ext uri="{FF2B5EF4-FFF2-40B4-BE49-F238E27FC236}">
                <a16:creationId xmlns:a16="http://schemas.microsoft.com/office/drawing/2014/main" id="{69FD2A18-B780-F4EB-8768-DA23295D3FDC}"/>
              </a:ext>
            </a:extLst>
          </p:cNvPr>
          <p:cNvSpPr/>
          <p:nvPr/>
        </p:nvSpPr>
        <p:spPr>
          <a:xfrm>
            <a:off x="1008015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" name="Shape 14">
            <a:extLst>
              <a:ext uri="{FF2B5EF4-FFF2-40B4-BE49-F238E27FC236}">
                <a16:creationId xmlns:a16="http://schemas.microsoft.com/office/drawing/2014/main" id="{0B15FC7E-2BC1-C3F0-D70C-F5DE563FBC2B}"/>
              </a:ext>
            </a:extLst>
          </p:cNvPr>
          <p:cNvSpPr/>
          <p:nvPr/>
        </p:nvSpPr>
        <p:spPr>
          <a:xfrm>
            <a:off x="1088437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7" name="Text 16">
            <a:extLst>
              <a:ext uri="{FF2B5EF4-FFF2-40B4-BE49-F238E27FC236}">
                <a16:creationId xmlns:a16="http://schemas.microsoft.com/office/drawing/2014/main" id="{19F1DEF4-CC8F-2C75-A11A-10C059BCD0B2}"/>
              </a:ext>
            </a:extLst>
          </p:cNvPr>
          <p:cNvSpPr/>
          <p:nvPr/>
        </p:nvSpPr>
        <p:spPr>
          <a:xfrm>
            <a:off x="1245187" y="3739896"/>
            <a:ext cx="11898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  <p:sp>
        <p:nvSpPr>
          <p:cNvPr id="79" name="Text 21">
            <a:extLst>
              <a:ext uri="{FF2B5EF4-FFF2-40B4-BE49-F238E27FC236}">
                <a16:creationId xmlns:a16="http://schemas.microsoft.com/office/drawing/2014/main" id="{C199A262-9FFB-D300-C47D-EC1E02897333}"/>
              </a:ext>
            </a:extLst>
          </p:cNvPr>
          <p:cNvSpPr/>
          <p:nvPr/>
        </p:nvSpPr>
        <p:spPr>
          <a:xfrm>
            <a:off x="2818527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2</a:t>
            </a:r>
            <a:endParaRPr lang="en-US" sz="1100" dirty="0"/>
          </a:p>
        </p:txBody>
      </p:sp>
      <p:sp>
        <p:nvSpPr>
          <p:cNvPr id="81" name="Shape 22">
            <a:extLst>
              <a:ext uri="{FF2B5EF4-FFF2-40B4-BE49-F238E27FC236}">
                <a16:creationId xmlns:a16="http://schemas.microsoft.com/office/drawing/2014/main" id="{7C6AFA38-D2C9-7D2E-8ABE-C50D760C9CD0}"/>
              </a:ext>
            </a:extLst>
          </p:cNvPr>
          <p:cNvSpPr/>
          <p:nvPr/>
        </p:nvSpPr>
        <p:spPr>
          <a:xfrm>
            <a:off x="2818527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3" name="Text 27">
            <a:extLst>
              <a:ext uri="{FF2B5EF4-FFF2-40B4-BE49-F238E27FC236}">
                <a16:creationId xmlns:a16="http://schemas.microsoft.com/office/drawing/2014/main" id="{95B3A153-D56E-4027-508A-3FB5C17EBAB5}"/>
              </a:ext>
            </a:extLst>
          </p:cNvPr>
          <p:cNvSpPr/>
          <p:nvPr/>
        </p:nvSpPr>
        <p:spPr>
          <a:xfrm>
            <a:off x="3055700" y="1783080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700" dirty="0"/>
          </a:p>
        </p:txBody>
      </p:sp>
      <p:sp>
        <p:nvSpPr>
          <p:cNvPr id="85" name="Text 32">
            <a:extLst>
              <a:ext uri="{FF2B5EF4-FFF2-40B4-BE49-F238E27FC236}">
                <a16:creationId xmlns:a16="http://schemas.microsoft.com/office/drawing/2014/main" id="{1E56F631-EB42-4972-AF01-E42D5743F707}"/>
              </a:ext>
            </a:extLst>
          </p:cNvPr>
          <p:cNvSpPr/>
          <p:nvPr/>
        </p:nvSpPr>
        <p:spPr>
          <a:xfrm>
            <a:off x="4629039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3</a:t>
            </a:r>
            <a:endParaRPr lang="en-US" sz="1100" dirty="0"/>
          </a:p>
        </p:txBody>
      </p:sp>
      <p:sp>
        <p:nvSpPr>
          <p:cNvPr id="87" name="Shape 33">
            <a:extLst>
              <a:ext uri="{FF2B5EF4-FFF2-40B4-BE49-F238E27FC236}">
                <a16:creationId xmlns:a16="http://schemas.microsoft.com/office/drawing/2014/main" id="{7780B7FE-2977-22B3-305A-BAA5ED03F0BD}"/>
              </a:ext>
            </a:extLst>
          </p:cNvPr>
          <p:cNvSpPr/>
          <p:nvPr/>
        </p:nvSpPr>
        <p:spPr>
          <a:xfrm>
            <a:off x="4629039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9" name="Shape 34">
            <a:extLst>
              <a:ext uri="{FF2B5EF4-FFF2-40B4-BE49-F238E27FC236}">
                <a16:creationId xmlns:a16="http://schemas.microsoft.com/office/drawing/2014/main" id="{DC9F52C4-81E3-6E9E-0607-5FA303D0B528}"/>
              </a:ext>
            </a:extLst>
          </p:cNvPr>
          <p:cNvSpPr/>
          <p:nvPr/>
        </p:nvSpPr>
        <p:spPr>
          <a:xfrm>
            <a:off x="4709462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1" name="Text 41">
            <a:extLst>
              <a:ext uri="{FF2B5EF4-FFF2-40B4-BE49-F238E27FC236}">
                <a16:creationId xmlns:a16="http://schemas.microsoft.com/office/drawing/2014/main" id="{A96A6598-314C-B94E-DE5E-5A7F45FCBBA7}"/>
              </a:ext>
            </a:extLst>
          </p:cNvPr>
          <p:cNvSpPr/>
          <p:nvPr/>
        </p:nvSpPr>
        <p:spPr>
          <a:xfrm>
            <a:off x="6439551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4</a:t>
            </a:r>
            <a:endParaRPr lang="en-US" sz="1100" dirty="0"/>
          </a:p>
        </p:txBody>
      </p:sp>
      <p:sp>
        <p:nvSpPr>
          <p:cNvPr id="93" name="Shape 42">
            <a:extLst>
              <a:ext uri="{FF2B5EF4-FFF2-40B4-BE49-F238E27FC236}">
                <a16:creationId xmlns:a16="http://schemas.microsoft.com/office/drawing/2014/main" id="{20FBD1EE-E133-2664-DF51-46B126D1557D}"/>
              </a:ext>
            </a:extLst>
          </p:cNvPr>
          <p:cNvSpPr/>
          <p:nvPr/>
        </p:nvSpPr>
        <p:spPr>
          <a:xfrm>
            <a:off x="6439551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5" name="Shape 43">
            <a:extLst>
              <a:ext uri="{FF2B5EF4-FFF2-40B4-BE49-F238E27FC236}">
                <a16:creationId xmlns:a16="http://schemas.microsoft.com/office/drawing/2014/main" id="{BB357755-31F0-3331-1F3D-0A6CE79AACFF}"/>
              </a:ext>
            </a:extLst>
          </p:cNvPr>
          <p:cNvSpPr/>
          <p:nvPr/>
        </p:nvSpPr>
        <p:spPr>
          <a:xfrm>
            <a:off x="6519974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97" name="Text 50">
            <a:extLst>
              <a:ext uri="{FF2B5EF4-FFF2-40B4-BE49-F238E27FC236}">
                <a16:creationId xmlns:a16="http://schemas.microsoft.com/office/drawing/2014/main" id="{F77B9E0E-D60B-3C18-2C9B-BE0EEEE6797D}"/>
              </a:ext>
            </a:extLst>
          </p:cNvPr>
          <p:cNvSpPr/>
          <p:nvPr/>
        </p:nvSpPr>
        <p:spPr>
          <a:xfrm>
            <a:off x="8250063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5 </a:t>
            </a:r>
            <a:endParaRPr lang="en-US" sz="1100" dirty="0"/>
          </a:p>
        </p:txBody>
      </p:sp>
      <p:sp>
        <p:nvSpPr>
          <p:cNvPr id="99" name="Shape 51">
            <a:extLst>
              <a:ext uri="{FF2B5EF4-FFF2-40B4-BE49-F238E27FC236}">
                <a16:creationId xmlns:a16="http://schemas.microsoft.com/office/drawing/2014/main" id="{0FCC8A90-5701-49C1-9592-F10EB4A32C0B}"/>
              </a:ext>
            </a:extLst>
          </p:cNvPr>
          <p:cNvSpPr/>
          <p:nvPr/>
        </p:nvSpPr>
        <p:spPr>
          <a:xfrm>
            <a:off x="8250063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1" name="Shape 52">
            <a:extLst>
              <a:ext uri="{FF2B5EF4-FFF2-40B4-BE49-F238E27FC236}">
                <a16:creationId xmlns:a16="http://schemas.microsoft.com/office/drawing/2014/main" id="{E0DE06AB-7AB8-7301-9F79-DAFAA17C0609}"/>
              </a:ext>
            </a:extLst>
          </p:cNvPr>
          <p:cNvSpPr/>
          <p:nvPr/>
        </p:nvSpPr>
        <p:spPr>
          <a:xfrm>
            <a:off x="8330486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" name="Text 59">
            <a:extLst>
              <a:ext uri="{FF2B5EF4-FFF2-40B4-BE49-F238E27FC236}">
                <a16:creationId xmlns:a16="http://schemas.microsoft.com/office/drawing/2014/main" id="{2A82BC81-7640-4AC1-8315-87062EF93B2C}"/>
              </a:ext>
            </a:extLst>
          </p:cNvPr>
          <p:cNvSpPr/>
          <p:nvPr/>
        </p:nvSpPr>
        <p:spPr>
          <a:xfrm>
            <a:off x="10060575" y="1481328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 6 </a:t>
            </a:r>
            <a:endParaRPr lang="en-US" sz="1100" dirty="0"/>
          </a:p>
        </p:txBody>
      </p:sp>
      <p:sp>
        <p:nvSpPr>
          <p:cNvPr id="105" name="Shape 60">
            <a:extLst>
              <a:ext uri="{FF2B5EF4-FFF2-40B4-BE49-F238E27FC236}">
                <a16:creationId xmlns:a16="http://schemas.microsoft.com/office/drawing/2014/main" id="{CA40BE78-B5A0-B714-62CF-03D52B09D199}"/>
              </a:ext>
            </a:extLst>
          </p:cNvPr>
          <p:cNvSpPr/>
          <p:nvPr/>
        </p:nvSpPr>
        <p:spPr>
          <a:xfrm>
            <a:off x="10060575" y="1737360"/>
            <a:ext cx="1719072" cy="0"/>
          </a:xfrm>
          <a:prstGeom prst="line">
            <a:avLst/>
          </a:prstGeom>
          <a:noFill/>
          <a:ln w="15875">
            <a:solidFill>
              <a:srgbClr val="1C1C1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7" name="Shape 61">
            <a:extLst>
              <a:ext uri="{FF2B5EF4-FFF2-40B4-BE49-F238E27FC236}">
                <a16:creationId xmlns:a16="http://schemas.microsoft.com/office/drawing/2014/main" id="{F129C915-1035-DCB3-6B5F-907AB181A0ED}"/>
              </a:ext>
            </a:extLst>
          </p:cNvPr>
          <p:cNvSpPr/>
          <p:nvPr/>
        </p:nvSpPr>
        <p:spPr>
          <a:xfrm>
            <a:off x="10140998" y="1783079"/>
            <a:ext cx="1572033" cy="2797181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1" name="그림 120">
            <a:extLst>
              <a:ext uri="{FF2B5EF4-FFF2-40B4-BE49-F238E27FC236}">
                <a16:creationId xmlns:a16="http://schemas.microsoft.com/office/drawing/2014/main" id="{6B9C3BC9-E9B3-AB05-E01B-A23818C3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92" y="1801273"/>
            <a:ext cx="1583754" cy="2815562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8468E940-3734-95E5-D379-13CA22079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91" y="1802952"/>
            <a:ext cx="1583754" cy="2794726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9218EF0A-FAD5-1EAA-23AD-14932B020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399" y="1793894"/>
            <a:ext cx="1572031" cy="2794723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4AF58021-37A9-4DBD-67AB-28E4ACB59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503" y="1773936"/>
            <a:ext cx="1599130" cy="2842899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041D8B30-CDAD-3019-EF97-102EF8BF8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112" y="1787710"/>
            <a:ext cx="1572032" cy="2794723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12655D13-E967-CC80-67B0-CD1178718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6673" y="1793972"/>
            <a:ext cx="1571988" cy="2794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897</Words>
  <Application>Microsoft Office PowerPoint</Application>
  <PresentationFormat>와이드스크린</PresentationFormat>
  <Paragraphs>185</Paragraphs>
  <Slides>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Noto Sans KR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puzl05</cp:lastModifiedBy>
  <cp:revision>5</cp:revision>
  <dcterms:created xsi:type="dcterms:W3CDTF">2026-07-13T14:36:38Z</dcterms:created>
  <dcterms:modified xsi:type="dcterms:W3CDTF">2026-07-14T01:03:37Z</dcterms:modified>
</cp:coreProperties>
</file>